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86" r:id="rId3"/>
    <p:sldId id="287" r:id="rId4"/>
    <p:sldId id="288" r:id="rId5"/>
    <p:sldId id="284" r:id="rId6"/>
    <p:sldId id="260" r:id="rId7"/>
    <p:sldId id="265" r:id="rId8"/>
    <p:sldId id="266" r:id="rId9"/>
    <p:sldId id="267" r:id="rId10"/>
    <p:sldId id="268" r:id="rId11"/>
    <p:sldId id="269" r:id="rId12"/>
    <p:sldId id="270" r:id="rId13"/>
    <p:sldId id="271" r:id="rId14"/>
    <p:sldId id="259" r:id="rId15"/>
    <p:sldId id="273" r:id="rId16"/>
    <p:sldId id="274" r:id="rId17"/>
    <p:sldId id="282" r:id="rId18"/>
    <p:sldId id="272" r:id="rId19"/>
    <p:sldId id="276" r:id="rId20"/>
    <p:sldId id="277" r:id="rId21"/>
    <p:sldId id="278" r:id="rId22"/>
    <p:sldId id="279" r:id="rId23"/>
    <p:sldId id="281" r:id="rId24"/>
  </p:sldIdLst>
  <p:sldSz cx="12192000" cy="6858000"/>
  <p:notesSz cx="6858000" cy="9144000"/>
  <p:defaultText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279" autoAdjust="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693651-6095-4F1A-AD72-EEC2EE4EAF6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2D869126-AE15-4526-B17B-BC7C25242220}">
      <dgm:prSet phldrT="[Текст]" custT="1"/>
      <dgm:spPr/>
      <dgm:t>
        <a:bodyPr/>
        <a:lstStyle/>
        <a:p>
          <a:pPr>
            <a:spcAft>
              <a:spcPts val="0"/>
            </a:spcAft>
          </a:pPr>
          <a:r>
            <a:rPr lang="ru-RU" sz="1400" dirty="0">
              <a:latin typeface="Times New Roman" panose="02020603050405020304" pitchFamily="18" charset="0"/>
              <a:cs typeface="Times New Roman" panose="02020603050405020304" pitchFamily="18" charset="0"/>
            </a:rPr>
            <a:t>Возраст молодого ученого определяется по состоянию </a:t>
          </a:r>
        </a:p>
        <a:p>
          <a:pPr>
            <a:spcAft>
              <a:spcPts val="0"/>
            </a:spcAft>
          </a:pPr>
          <a:r>
            <a:rPr lang="ru-RU" sz="1400" dirty="0">
              <a:latin typeface="Times New Roman" panose="02020603050405020304" pitchFamily="18" charset="0"/>
              <a:cs typeface="Times New Roman" panose="02020603050405020304" pitchFamily="18" charset="0"/>
            </a:rPr>
            <a:t>на 1 января года получения социальной выплаты            (</a:t>
          </a:r>
          <a:r>
            <a:rPr lang="ru-RU" sz="1400" dirty="0" err="1">
              <a:latin typeface="Times New Roman" panose="02020603050405020304" pitchFamily="18" charset="0"/>
              <a:cs typeface="Times New Roman" panose="02020603050405020304" pitchFamily="18" charset="0"/>
            </a:rPr>
            <a:t>п.п</a:t>
          </a:r>
          <a:r>
            <a:rPr lang="ru-RU" sz="1400" dirty="0">
              <a:latin typeface="Times New Roman" panose="02020603050405020304" pitchFamily="18" charset="0"/>
              <a:cs typeface="Times New Roman" panose="02020603050405020304" pitchFamily="18" charset="0"/>
            </a:rPr>
            <a:t>. «а» п. 14¹ Правил, утвержденных постановлением Правительства Российской Федерации                                            от 17.12.2010  № 1050) </a:t>
          </a:r>
        </a:p>
      </dgm:t>
    </dgm:pt>
    <dgm:pt modelId="{78F5897A-E9FE-4F3E-8089-C6DC8B5D026A}" type="parTrans" cxnId="{5A9B391F-4975-4690-9EE8-B9AF98623A57}">
      <dgm:prSet/>
      <dgm:spPr/>
      <dgm:t>
        <a:bodyPr/>
        <a:lstStyle/>
        <a:p>
          <a:endParaRPr lang="ru-RU"/>
        </a:p>
      </dgm:t>
    </dgm:pt>
    <dgm:pt modelId="{4DA7D6E0-1955-417B-AB32-1BA71AA1FDB5}" type="sibTrans" cxnId="{5A9B391F-4975-4690-9EE8-B9AF98623A57}">
      <dgm:prSet/>
      <dgm:spPr/>
      <dgm:t>
        <a:bodyPr/>
        <a:lstStyle/>
        <a:p>
          <a:endParaRPr lang="ru-RU"/>
        </a:p>
      </dgm:t>
    </dgm:pt>
    <dgm:pt modelId="{C729946C-A37F-4862-91CD-6F740987B565}">
      <dgm:prSet phldrT="[Текст]" custT="1"/>
      <dgm:spPr/>
      <dgm:t>
        <a:bodyPr/>
        <a:lstStyle/>
        <a:p>
          <a:r>
            <a:rPr lang="ru-RU" sz="1400" dirty="0">
              <a:latin typeface="Times New Roman" panose="02020603050405020304" pitchFamily="18" charset="0"/>
              <a:cs typeface="Times New Roman" panose="02020603050405020304" pitchFamily="18" charset="0"/>
            </a:rPr>
            <a:t>не превышает 40 лет </a:t>
          </a:r>
        </a:p>
        <a:p>
          <a:r>
            <a:rPr lang="ru-RU" sz="1400" dirty="0">
              <a:latin typeface="Times New Roman" panose="02020603050405020304" pitchFamily="18" charset="0"/>
              <a:cs typeface="Times New Roman" panose="02020603050405020304" pitchFamily="18" charset="0"/>
            </a:rPr>
            <a:t>(для докторов наук)</a:t>
          </a:r>
          <a:endParaRPr lang="ru-RU" sz="1400" dirty="0"/>
        </a:p>
      </dgm:t>
    </dgm:pt>
    <dgm:pt modelId="{E38C4F7B-1953-4FBB-95D5-733B9637E9A9}" type="parTrans" cxnId="{B6515C07-F5BA-4375-8142-6C5061B6C954}">
      <dgm:prSet/>
      <dgm:spPr>
        <a:ln>
          <a:solidFill>
            <a:schemeClr val="accent6"/>
          </a:solidFill>
        </a:ln>
      </dgm:spPr>
      <dgm:t>
        <a:bodyPr/>
        <a:lstStyle/>
        <a:p>
          <a:endParaRPr lang="ru-RU"/>
        </a:p>
      </dgm:t>
    </dgm:pt>
    <dgm:pt modelId="{929C75A3-A20D-4D81-A7AF-6EEBA49C658A}" type="sibTrans" cxnId="{B6515C07-F5BA-4375-8142-6C5061B6C954}">
      <dgm:prSet/>
      <dgm:spPr/>
      <dgm:t>
        <a:bodyPr/>
        <a:lstStyle/>
        <a:p>
          <a:endParaRPr lang="ru-RU"/>
        </a:p>
      </dgm:t>
    </dgm:pt>
    <dgm:pt modelId="{0316ADB0-054E-45DA-9991-68C76DE1AE0E}">
      <dgm:prSet phldrT="[Текст]" custT="1"/>
      <dgm:spPr/>
      <dgm:t>
        <a:bodyPr/>
        <a:lstStyle/>
        <a:p>
          <a:r>
            <a:rPr lang="ru-RU" sz="1400" dirty="0">
              <a:latin typeface="Times New Roman" panose="02020603050405020304" pitchFamily="18" charset="0"/>
              <a:cs typeface="Times New Roman" panose="02020603050405020304" pitchFamily="18" charset="0"/>
            </a:rPr>
            <a:t>не превышает 35 лет </a:t>
          </a:r>
        </a:p>
        <a:p>
          <a:r>
            <a:rPr lang="ru-RU" sz="1400" dirty="0">
              <a:latin typeface="Times New Roman" panose="02020603050405020304" pitchFamily="18" charset="0"/>
              <a:cs typeface="Times New Roman" panose="02020603050405020304" pitchFamily="18" charset="0"/>
            </a:rPr>
            <a:t>(для кандидатов наук)</a:t>
          </a:r>
        </a:p>
      </dgm:t>
    </dgm:pt>
    <dgm:pt modelId="{B512B7BF-A33C-4599-B8D9-AE0C6BFB29CA}" type="sibTrans" cxnId="{2A7C55E0-4B86-42ED-8708-04786FB0C73E}">
      <dgm:prSet/>
      <dgm:spPr/>
      <dgm:t>
        <a:bodyPr/>
        <a:lstStyle/>
        <a:p>
          <a:endParaRPr lang="ru-RU"/>
        </a:p>
      </dgm:t>
    </dgm:pt>
    <dgm:pt modelId="{4BFFB32C-E417-4A54-95C9-43B27F6B5450}" type="parTrans" cxnId="{2A7C55E0-4B86-42ED-8708-04786FB0C73E}">
      <dgm:prSet/>
      <dgm:spPr>
        <a:ln>
          <a:solidFill>
            <a:schemeClr val="accent6"/>
          </a:solidFill>
        </a:ln>
      </dgm:spPr>
      <dgm:t>
        <a:bodyPr/>
        <a:lstStyle/>
        <a:p>
          <a:endParaRPr lang="ru-RU"/>
        </a:p>
      </dgm:t>
    </dgm:pt>
    <dgm:pt modelId="{A69DED13-D015-417E-80C4-E7F4BE604968}" type="pres">
      <dgm:prSet presAssocID="{24693651-6095-4F1A-AD72-EEC2EE4EAF68}" presName="hierChild1" presStyleCnt="0">
        <dgm:presLayoutVars>
          <dgm:orgChart val="1"/>
          <dgm:chPref val="1"/>
          <dgm:dir/>
          <dgm:animOne val="branch"/>
          <dgm:animLvl val="lvl"/>
          <dgm:resizeHandles/>
        </dgm:presLayoutVars>
      </dgm:prSet>
      <dgm:spPr/>
    </dgm:pt>
    <dgm:pt modelId="{CEF5899C-28E9-4805-9B13-86AF96FAC06B}" type="pres">
      <dgm:prSet presAssocID="{2D869126-AE15-4526-B17B-BC7C25242220}" presName="hierRoot1" presStyleCnt="0">
        <dgm:presLayoutVars>
          <dgm:hierBranch val="init"/>
        </dgm:presLayoutVars>
      </dgm:prSet>
      <dgm:spPr/>
    </dgm:pt>
    <dgm:pt modelId="{04C7909F-7186-4F6D-A8F0-F095D3A85F1E}" type="pres">
      <dgm:prSet presAssocID="{2D869126-AE15-4526-B17B-BC7C25242220}" presName="rootComposite1" presStyleCnt="0"/>
      <dgm:spPr/>
    </dgm:pt>
    <dgm:pt modelId="{EA0212A5-3739-4CB7-B00E-AB04AEAF0633}" type="pres">
      <dgm:prSet presAssocID="{2D869126-AE15-4526-B17B-BC7C25242220}" presName="rootText1" presStyleLbl="node0" presStyleIdx="0" presStyleCnt="1" custScaleX="124024">
        <dgm:presLayoutVars>
          <dgm:chPref val="3"/>
        </dgm:presLayoutVars>
      </dgm:prSet>
      <dgm:spPr>
        <a:prstGeom prst="horizontalScroll">
          <a:avLst/>
        </a:prstGeom>
      </dgm:spPr>
    </dgm:pt>
    <dgm:pt modelId="{7980E407-7613-4978-B6A2-A985C925B885}" type="pres">
      <dgm:prSet presAssocID="{2D869126-AE15-4526-B17B-BC7C25242220}" presName="rootConnector1" presStyleLbl="node1" presStyleIdx="0" presStyleCnt="0"/>
      <dgm:spPr/>
    </dgm:pt>
    <dgm:pt modelId="{D8C3E398-4519-4D1A-AEE5-DF52B70BF9DF}" type="pres">
      <dgm:prSet presAssocID="{2D869126-AE15-4526-B17B-BC7C25242220}" presName="hierChild2" presStyleCnt="0"/>
      <dgm:spPr/>
    </dgm:pt>
    <dgm:pt modelId="{A37D9D40-2FE7-4180-9A75-C21C76FA34D7}" type="pres">
      <dgm:prSet presAssocID="{4BFFB32C-E417-4A54-95C9-43B27F6B5450}" presName="Name37" presStyleLbl="parChTrans1D2" presStyleIdx="0" presStyleCnt="2"/>
      <dgm:spPr/>
    </dgm:pt>
    <dgm:pt modelId="{31E5A93A-3CB5-4A9E-B497-0B9FB09B8BA6}" type="pres">
      <dgm:prSet presAssocID="{0316ADB0-054E-45DA-9991-68C76DE1AE0E}" presName="hierRoot2" presStyleCnt="0">
        <dgm:presLayoutVars>
          <dgm:hierBranch val="init"/>
        </dgm:presLayoutVars>
      </dgm:prSet>
      <dgm:spPr/>
    </dgm:pt>
    <dgm:pt modelId="{26BE726C-FD98-40BA-A892-970521134BBE}" type="pres">
      <dgm:prSet presAssocID="{0316ADB0-054E-45DA-9991-68C76DE1AE0E}" presName="rootComposite" presStyleCnt="0"/>
      <dgm:spPr/>
    </dgm:pt>
    <dgm:pt modelId="{767605C9-376D-4B20-8200-C5CBED40477B}" type="pres">
      <dgm:prSet presAssocID="{0316ADB0-054E-45DA-9991-68C76DE1AE0E}" presName="rootText" presStyleLbl="node2" presStyleIdx="0" presStyleCnt="2">
        <dgm:presLayoutVars>
          <dgm:chPref val="3"/>
        </dgm:presLayoutVars>
      </dgm:prSet>
      <dgm:spPr>
        <a:prstGeom prst="horizontalScroll">
          <a:avLst/>
        </a:prstGeom>
      </dgm:spPr>
    </dgm:pt>
    <dgm:pt modelId="{70F56E15-8E18-464E-8CFD-99E5C791A5C0}" type="pres">
      <dgm:prSet presAssocID="{0316ADB0-054E-45DA-9991-68C76DE1AE0E}" presName="rootConnector" presStyleLbl="node2" presStyleIdx="0" presStyleCnt="2"/>
      <dgm:spPr/>
    </dgm:pt>
    <dgm:pt modelId="{B6FD6636-1403-4904-A160-E84AC2880BFE}" type="pres">
      <dgm:prSet presAssocID="{0316ADB0-054E-45DA-9991-68C76DE1AE0E}" presName="hierChild4" presStyleCnt="0"/>
      <dgm:spPr/>
    </dgm:pt>
    <dgm:pt modelId="{EA95A2B5-D524-40C9-8314-05C129B0FCCE}" type="pres">
      <dgm:prSet presAssocID="{0316ADB0-054E-45DA-9991-68C76DE1AE0E}" presName="hierChild5" presStyleCnt="0"/>
      <dgm:spPr/>
    </dgm:pt>
    <dgm:pt modelId="{7EFD046D-AB43-4821-B3F0-01AD865FD4F5}" type="pres">
      <dgm:prSet presAssocID="{E38C4F7B-1953-4FBB-95D5-733B9637E9A9}" presName="Name37" presStyleLbl="parChTrans1D2" presStyleIdx="1" presStyleCnt="2"/>
      <dgm:spPr/>
    </dgm:pt>
    <dgm:pt modelId="{8A791EBA-E0FB-46B2-B9E4-6CE06829EB91}" type="pres">
      <dgm:prSet presAssocID="{C729946C-A37F-4862-91CD-6F740987B565}" presName="hierRoot2" presStyleCnt="0">
        <dgm:presLayoutVars>
          <dgm:hierBranch val="init"/>
        </dgm:presLayoutVars>
      </dgm:prSet>
      <dgm:spPr/>
    </dgm:pt>
    <dgm:pt modelId="{494C0E01-646D-454C-8803-4A2C6542E87C}" type="pres">
      <dgm:prSet presAssocID="{C729946C-A37F-4862-91CD-6F740987B565}" presName="rootComposite" presStyleCnt="0"/>
      <dgm:spPr/>
    </dgm:pt>
    <dgm:pt modelId="{D2FA551E-B5E6-4422-87DC-34CEDC3223F9}" type="pres">
      <dgm:prSet presAssocID="{C729946C-A37F-4862-91CD-6F740987B565}" presName="rootText" presStyleLbl="node2" presStyleIdx="1" presStyleCnt="2" custScaleX="105498">
        <dgm:presLayoutVars>
          <dgm:chPref val="3"/>
        </dgm:presLayoutVars>
      </dgm:prSet>
      <dgm:spPr>
        <a:prstGeom prst="horizontalScroll">
          <a:avLst/>
        </a:prstGeom>
      </dgm:spPr>
    </dgm:pt>
    <dgm:pt modelId="{0679779C-FF1B-4487-9830-DF9E038560FD}" type="pres">
      <dgm:prSet presAssocID="{C729946C-A37F-4862-91CD-6F740987B565}" presName="rootConnector" presStyleLbl="node2" presStyleIdx="1" presStyleCnt="2"/>
      <dgm:spPr/>
    </dgm:pt>
    <dgm:pt modelId="{0DEE4011-C27C-43B6-ABF3-C09911D0A05D}" type="pres">
      <dgm:prSet presAssocID="{C729946C-A37F-4862-91CD-6F740987B565}" presName="hierChild4" presStyleCnt="0"/>
      <dgm:spPr/>
    </dgm:pt>
    <dgm:pt modelId="{E46067C0-B4BD-4139-A31D-29A2CF8CA62D}" type="pres">
      <dgm:prSet presAssocID="{C729946C-A37F-4862-91CD-6F740987B565}" presName="hierChild5" presStyleCnt="0"/>
      <dgm:spPr/>
    </dgm:pt>
    <dgm:pt modelId="{6AE3F098-BA7C-49F7-A465-9529DFFDE4D5}" type="pres">
      <dgm:prSet presAssocID="{2D869126-AE15-4526-B17B-BC7C25242220}" presName="hierChild3" presStyleCnt="0"/>
      <dgm:spPr/>
    </dgm:pt>
  </dgm:ptLst>
  <dgm:cxnLst>
    <dgm:cxn modelId="{B6515C07-F5BA-4375-8142-6C5061B6C954}" srcId="{2D869126-AE15-4526-B17B-BC7C25242220}" destId="{C729946C-A37F-4862-91CD-6F740987B565}" srcOrd="1" destOrd="0" parTransId="{E38C4F7B-1953-4FBB-95D5-733B9637E9A9}" sibTransId="{929C75A3-A20D-4D81-A7AF-6EEBA49C658A}"/>
    <dgm:cxn modelId="{EE52F40E-1A5D-4312-8F16-60ED4597AA86}" type="presOf" srcId="{0316ADB0-054E-45DA-9991-68C76DE1AE0E}" destId="{767605C9-376D-4B20-8200-C5CBED40477B}" srcOrd="0" destOrd="0" presId="urn:microsoft.com/office/officeart/2005/8/layout/orgChart1"/>
    <dgm:cxn modelId="{1F3ABD13-346A-41B0-A853-5344EDD39E0C}" type="presOf" srcId="{C729946C-A37F-4862-91CD-6F740987B565}" destId="{D2FA551E-B5E6-4422-87DC-34CEDC3223F9}" srcOrd="0" destOrd="0" presId="urn:microsoft.com/office/officeart/2005/8/layout/orgChart1"/>
    <dgm:cxn modelId="{5A9B391F-4975-4690-9EE8-B9AF98623A57}" srcId="{24693651-6095-4F1A-AD72-EEC2EE4EAF68}" destId="{2D869126-AE15-4526-B17B-BC7C25242220}" srcOrd="0" destOrd="0" parTransId="{78F5897A-E9FE-4F3E-8089-C6DC8B5D026A}" sibTransId="{4DA7D6E0-1955-417B-AB32-1BA71AA1FDB5}"/>
    <dgm:cxn modelId="{68E30D2A-FBC9-4CA0-9898-59BC28465F57}" type="presOf" srcId="{C729946C-A37F-4862-91CD-6F740987B565}" destId="{0679779C-FF1B-4487-9830-DF9E038560FD}" srcOrd="1" destOrd="0" presId="urn:microsoft.com/office/officeart/2005/8/layout/orgChart1"/>
    <dgm:cxn modelId="{40FC544B-274C-4D0A-BF96-2E83C6B4AC10}" type="presOf" srcId="{E38C4F7B-1953-4FBB-95D5-733B9637E9A9}" destId="{7EFD046D-AB43-4821-B3F0-01AD865FD4F5}" srcOrd="0" destOrd="0" presId="urn:microsoft.com/office/officeart/2005/8/layout/orgChart1"/>
    <dgm:cxn modelId="{86CBF350-063B-4BC5-B291-BE874802AA40}" type="presOf" srcId="{2D869126-AE15-4526-B17B-BC7C25242220}" destId="{EA0212A5-3739-4CB7-B00E-AB04AEAF0633}" srcOrd="0" destOrd="0" presId="urn:microsoft.com/office/officeart/2005/8/layout/orgChart1"/>
    <dgm:cxn modelId="{CF15BB7E-D3A6-4945-A8D9-6D3C22B95163}" type="presOf" srcId="{0316ADB0-054E-45DA-9991-68C76DE1AE0E}" destId="{70F56E15-8E18-464E-8CFD-99E5C791A5C0}" srcOrd="1" destOrd="0" presId="urn:microsoft.com/office/officeart/2005/8/layout/orgChart1"/>
    <dgm:cxn modelId="{F7B1ECA9-EBDC-43EE-A8CF-CE4EA173792B}" type="presOf" srcId="{2D869126-AE15-4526-B17B-BC7C25242220}" destId="{7980E407-7613-4978-B6A2-A985C925B885}" srcOrd="1" destOrd="0" presId="urn:microsoft.com/office/officeart/2005/8/layout/orgChart1"/>
    <dgm:cxn modelId="{DF456AAA-34C0-4C3B-96B6-76DC51037636}" type="presOf" srcId="{4BFFB32C-E417-4A54-95C9-43B27F6B5450}" destId="{A37D9D40-2FE7-4180-9A75-C21C76FA34D7}" srcOrd="0" destOrd="0" presId="urn:microsoft.com/office/officeart/2005/8/layout/orgChart1"/>
    <dgm:cxn modelId="{2A7C55E0-4B86-42ED-8708-04786FB0C73E}" srcId="{2D869126-AE15-4526-B17B-BC7C25242220}" destId="{0316ADB0-054E-45DA-9991-68C76DE1AE0E}" srcOrd="0" destOrd="0" parTransId="{4BFFB32C-E417-4A54-95C9-43B27F6B5450}" sibTransId="{B512B7BF-A33C-4599-B8D9-AE0C6BFB29CA}"/>
    <dgm:cxn modelId="{748E49E8-349E-4447-BDE5-09E097CE1D62}" type="presOf" srcId="{24693651-6095-4F1A-AD72-EEC2EE4EAF68}" destId="{A69DED13-D015-417E-80C4-E7F4BE604968}" srcOrd="0" destOrd="0" presId="urn:microsoft.com/office/officeart/2005/8/layout/orgChart1"/>
    <dgm:cxn modelId="{C25EA8F5-9E33-4DF3-BCE0-191F8F3C627A}" type="presParOf" srcId="{A69DED13-D015-417E-80C4-E7F4BE604968}" destId="{CEF5899C-28E9-4805-9B13-86AF96FAC06B}" srcOrd="0" destOrd="0" presId="urn:microsoft.com/office/officeart/2005/8/layout/orgChart1"/>
    <dgm:cxn modelId="{4232456D-D68E-45A5-9EB8-1A8E2CEEBA19}" type="presParOf" srcId="{CEF5899C-28E9-4805-9B13-86AF96FAC06B}" destId="{04C7909F-7186-4F6D-A8F0-F095D3A85F1E}" srcOrd="0" destOrd="0" presId="urn:microsoft.com/office/officeart/2005/8/layout/orgChart1"/>
    <dgm:cxn modelId="{CEFD2E28-FD9B-4A50-931B-BAF1AB40C228}" type="presParOf" srcId="{04C7909F-7186-4F6D-A8F0-F095D3A85F1E}" destId="{EA0212A5-3739-4CB7-B00E-AB04AEAF0633}" srcOrd="0" destOrd="0" presId="urn:microsoft.com/office/officeart/2005/8/layout/orgChart1"/>
    <dgm:cxn modelId="{AA62FE4F-9CBF-4646-864A-3E4EF2352559}" type="presParOf" srcId="{04C7909F-7186-4F6D-A8F0-F095D3A85F1E}" destId="{7980E407-7613-4978-B6A2-A985C925B885}" srcOrd="1" destOrd="0" presId="urn:microsoft.com/office/officeart/2005/8/layout/orgChart1"/>
    <dgm:cxn modelId="{12590BB5-1AF3-4D45-9C83-7B68E90065A5}" type="presParOf" srcId="{CEF5899C-28E9-4805-9B13-86AF96FAC06B}" destId="{D8C3E398-4519-4D1A-AEE5-DF52B70BF9DF}" srcOrd="1" destOrd="0" presId="urn:microsoft.com/office/officeart/2005/8/layout/orgChart1"/>
    <dgm:cxn modelId="{1737DDCE-23DA-4402-B2AD-B6153A7EBC1A}" type="presParOf" srcId="{D8C3E398-4519-4D1A-AEE5-DF52B70BF9DF}" destId="{A37D9D40-2FE7-4180-9A75-C21C76FA34D7}" srcOrd="0" destOrd="0" presId="urn:microsoft.com/office/officeart/2005/8/layout/orgChart1"/>
    <dgm:cxn modelId="{BFF2B9ED-6246-4E79-B1D0-2DDDE5205B9F}" type="presParOf" srcId="{D8C3E398-4519-4D1A-AEE5-DF52B70BF9DF}" destId="{31E5A93A-3CB5-4A9E-B497-0B9FB09B8BA6}" srcOrd="1" destOrd="0" presId="urn:microsoft.com/office/officeart/2005/8/layout/orgChart1"/>
    <dgm:cxn modelId="{3F0DCBBA-69C7-41AC-8F6D-8E268150055E}" type="presParOf" srcId="{31E5A93A-3CB5-4A9E-B497-0B9FB09B8BA6}" destId="{26BE726C-FD98-40BA-A892-970521134BBE}" srcOrd="0" destOrd="0" presId="urn:microsoft.com/office/officeart/2005/8/layout/orgChart1"/>
    <dgm:cxn modelId="{E7845BFB-968C-4106-B370-368438FBC8C2}" type="presParOf" srcId="{26BE726C-FD98-40BA-A892-970521134BBE}" destId="{767605C9-376D-4B20-8200-C5CBED40477B}" srcOrd="0" destOrd="0" presId="urn:microsoft.com/office/officeart/2005/8/layout/orgChart1"/>
    <dgm:cxn modelId="{7676967B-8FC9-40D0-AF95-8D3C5AD33A5A}" type="presParOf" srcId="{26BE726C-FD98-40BA-A892-970521134BBE}" destId="{70F56E15-8E18-464E-8CFD-99E5C791A5C0}" srcOrd="1" destOrd="0" presId="urn:microsoft.com/office/officeart/2005/8/layout/orgChart1"/>
    <dgm:cxn modelId="{17B9F081-0C33-46A2-B40F-BD2A4F44BF8A}" type="presParOf" srcId="{31E5A93A-3CB5-4A9E-B497-0B9FB09B8BA6}" destId="{B6FD6636-1403-4904-A160-E84AC2880BFE}" srcOrd="1" destOrd="0" presId="urn:microsoft.com/office/officeart/2005/8/layout/orgChart1"/>
    <dgm:cxn modelId="{27DB806F-9283-4180-B32A-A4EF9D63C0BF}" type="presParOf" srcId="{31E5A93A-3CB5-4A9E-B497-0B9FB09B8BA6}" destId="{EA95A2B5-D524-40C9-8314-05C129B0FCCE}" srcOrd="2" destOrd="0" presId="urn:microsoft.com/office/officeart/2005/8/layout/orgChart1"/>
    <dgm:cxn modelId="{2EFB15F5-2F9B-4104-B452-1504FC35FBE8}" type="presParOf" srcId="{D8C3E398-4519-4D1A-AEE5-DF52B70BF9DF}" destId="{7EFD046D-AB43-4821-B3F0-01AD865FD4F5}" srcOrd="2" destOrd="0" presId="urn:microsoft.com/office/officeart/2005/8/layout/orgChart1"/>
    <dgm:cxn modelId="{5EAA2ABE-F4C9-4DFD-AE55-AFF73BC5E6D6}" type="presParOf" srcId="{D8C3E398-4519-4D1A-AEE5-DF52B70BF9DF}" destId="{8A791EBA-E0FB-46B2-B9E4-6CE06829EB91}" srcOrd="3" destOrd="0" presId="urn:microsoft.com/office/officeart/2005/8/layout/orgChart1"/>
    <dgm:cxn modelId="{6B38E8CF-1D2D-4B83-B9D9-CEB44822CE54}" type="presParOf" srcId="{8A791EBA-E0FB-46B2-B9E4-6CE06829EB91}" destId="{494C0E01-646D-454C-8803-4A2C6542E87C}" srcOrd="0" destOrd="0" presId="urn:microsoft.com/office/officeart/2005/8/layout/orgChart1"/>
    <dgm:cxn modelId="{B45206D4-A5A7-491F-94C5-6655F90EB218}" type="presParOf" srcId="{494C0E01-646D-454C-8803-4A2C6542E87C}" destId="{D2FA551E-B5E6-4422-87DC-34CEDC3223F9}" srcOrd="0" destOrd="0" presId="urn:microsoft.com/office/officeart/2005/8/layout/orgChart1"/>
    <dgm:cxn modelId="{20F99F0D-C5C8-4B7E-BCCE-EC0264F4616F}" type="presParOf" srcId="{494C0E01-646D-454C-8803-4A2C6542E87C}" destId="{0679779C-FF1B-4487-9830-DF9E038560FD}" srcOrd="1" destOrd="0" presId="urn:microsoft.com/office/officeart/2005/8/layout/orgChart1"/>
    <dgm:cxn modelId="{A8258FD8-9704-47D1-8372-3E30D8B67B7A}" type="presParOf" srcId="{8A791EBA-E0FB-46B2-B9E4-6CE06829EB91}" destId="{0DEE4011-C27C-43B6-ABF3-C09911D0A05D}" srcOrd="1" destOrd="0" presId="urn:microsoft.com/office/officeart/2005/8/layout/orgChart1"/>
    <dgm:cxn modelId="{776A6EAD-5CAA-48FA-8D3C-1E90535E72B6}" type="presParOf" srcId="{8A791EBA-E0FB-46B2-B9E4-6CE06829EB91}" destId="{E46067C0-B4BD-4139-A31D-29A2CF8CA62D}" srcOrd="2" destOrd="0" presId="urn:microsoft.com/office/officeart/2005/8/layout/orgChart1"/>
    <dgm:cxn modelId="{7E7CDA47-BB5B-4648-9B66-7C170B52AD8A}" type="presParOf" srcId="{CEF5899C-28E9-4805-9B13-86AF96FAC06B}" destId="{6AE3F098-BA7C-49F7-A465-9529DFFDE4D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08F9C8-6B87-4D2F-A24D-A243ACEC5E9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457BA5FD-236F-4640-8BFE-63FC1E1D137E}">
      <dgm:prSet phldrT="[Текст]" custT="1"/>
      <dgm:spPr>
        <a:solidFill>
          <a:schemeClr val="accent1">
            <a:alpha val="90000"/>
          </a:schemeClr>
        </a:solidFill>
      </dgm:spPr>
      <dgm:t>
        <a:bodyPr/>
        <a:lstStyle/>
        <a:p>
          <a:r>
            <a:rPr lang="ru-RU" sz="1200" dirty="0">
              <a:solidFill>
                <a:schemeClr val="bg1"/>
              </a:solidFill>
              <a:latin typeface="Times New Roman" panose="02020603050405020304" pitchFamily="18" charset="0"/>
              <a:cs typeface="Times New Roman" panose="02020603050405020304" pitchFamily="18" charset="0"/>
            </a:rPr>
            <a:t>не являющиеся нанимателями жилых помещений по договорам социального найма, договорам найма жилых помещений жилищного фонда социального использования или членами семьи нанимателя жилого помещения по договору социального найма, договору найма жилого помещения жилищного фонда социального использования либо собственниками жилых помещений или членами семьи собственника жилого помещения (см. слайд 11)</a:t>
          </a:r>
        </a:p>
      </dgm:t>
    </dgm:pt>
    <dgm:pt modelId="{F86AB56C-E443-49A8-B534-8083B3DFCFD1}" type="parTrans" cxnId="{B15B438C-83DC-4AE7-9B5F-63371BAEF252}">
      <dgm:prSet/>
      <dgm:spPr/>
      <dgm:t>
        <a:bodyPr/>
        <a:lstStyle/>
        <a:p>
          <a:endParaRPr lang="ru-RU"/>
        </a:p>
      </dgm:t>
    </dgm:pt>
    <dgm:pt modelId="{8D3CA85E-5B65-4C32-A919-37AFD115CE59}" type="sibTrans" cxnId="{B15B438C-83DC-4AE7-9B5F-63371BAEF252}">
      <dgm:prSet/>
      <dgm:spPr/>
      <dgm:t>
        <a:bodyPr/>
        <a:lstStyle/>
        <a:p>
          <a:endParaRPr lang="ru-RU"/>
        </a:p>
      </dgm:t>
    </dgm:pt>
    <dgm:pt modelId="{4BE500AB-ED05-4A12-936C-BDA2330656A3}">
      <dgm:prSet phldrT="[Текст]" custT="1"/>
      <dgm:spPr>
        <a:solidFill>
          <a:schemeClr val="accent1">
            <a:lumMod val="20000"/>
            <a:lumOff val="80000"/>
          </a:schemeClr>
        </a:solidFill>
      </dgm:spPr>
      <dgm:t>
        <a:bodyPr/>
        <a:lstStyle/>
        <a:p>
          <a:r>
            <a:rPr lang="ru-RU" sz="1200" dirty="0">
              <a:latin typeface="Times New Roman" panose="02020603050405020304" pitchFamily="18" charset="0"/>
              <a:cs typeface="Times New Roman" panose="02020603050405020304" pitchFamily="18" charset="0"/>
            </a:rPr>
            <a:t> </a:t>
          </a:r>
        </a:p>
      </dgm:t>
    </dgm:pt>
    <dgm:pt modelId="{0A22B8B5-2A96-4C3E-9B49-51BE2E26E4CD}" type="parTrans" cxnId="{C5C06EA9-8AFA-49CE-BB0A-3B6823787563}">
      <dgm:prSet/>
      <dgm:spPr/>
      <dgm:t>
        <a:bodyPr/>
        <a:lstStyle/>
        <a:p>
          <a:endParaRPr lang="ru-RU"/>
        </a:p>
      </dgm:t>
    </dgm:pt>
    <dgm:pt modelId="{B4AB12F5-7B74-4176-968B-2077943E6AEE}" type="sibTrans" cxnId="{C5C06EA9-8AFA-49CE-BB0A-3B6823787563}">
      <dgm:prSet/>
      <dgm:spPr/>
      <dgm:t>
        <a:bodyPr/>
        <a:lstStyle/>
        <a:p>
          <a:endParaRPr lang="ru-RU"/>
        </a:p>
      </dgm:t>
    </dgm:pt>
    <dgm:pt modelId="{46778669-1A3B-4D18-9214-556336B10E7F}">
      <dgm:prSet phldrT="[Текст]" custT="1"/>
      <dgm:spPr>
        <a:solidFill>
          <a:schemeClr val="accent1">
            <a:alpha val="90000"/>
          </a:schemeClr>
        </a:solidFill>
      </dgm:spPr>
      <dgm:t>
        <a:bodyPr/>
        <a:lstStyle/>
        <a:p>
          <a:r>
            <a:rPr lang="ru-RU" sz="1200" dirty="0">
              <a:solidFill>
                <a:schemeClr val="bg1"/>
              </a:solidFill>
              <a:latin typeface="Times New Roman" panose="02020603050405020304" pitchFamily="18" charset="0"/>
              <a:cs typeface="Times New Roman" panose="02020603050405020304" pitchFamily="18" charset="0"/>
            </a:rPr>
            <a:t>являющиеся нанимателями жилых помещений по договорам социального найма, договорам найма жилых помещений жилищного фонда социального использования или членами семьи нанимателя жилого помещения по договору социального найма, договору найма жилого помещения жилищного фонда социального использования либо собственниками жилых помещений или членами семьи собственника жилого помещения и обеспеченные общей площадью жилого помещения на одного члена семьи менее </a:t>
          </a:r>
          <a:r>
            <a:rPr lang="ru-RU" sz="1200" b="1" dirty="0">
              <a:solidFill>
                <a:schemeClr val="bg1"/>
              </a:solidFill>
              <a:latin typeface="Times New Roman" panose="02020603050405020304" pitchFamily="18" charset="0"/>
              <a:cs typeface="Times New Roman" panose="02020603050405020304" pitchFamily="18" charset="0"/>
            </a:rPr>
            <a:t>учетной нормы</a:t>
          </a:r>
          <a:r>
            <a:rPr lang="ru-RU" sz="1200" dirty="0">
              <a:solidFill>
                <a:schemeClr val="bg1"/>
              </a:solidFill>
              <a:latin typeface="Times New Roman" panose="02020603050405020304" pitchFamily="18" charset="0"/>
              <a:cs typeface="Times New Roman" panose="02020603050405020304" pitchFamily="18" charset="0"/>
            </a:rPr>
            <a:t> (см. слайд 12)</a:t>
          </a:r>
        </a:p>
      </dgm:t>
    </dgm:pt>
    <dgm:pt modelId="{0F35F7E7-54BC-4263-9BFA-46ECC83C1007}" type="parTrans" cxnId="{061F57C8-D723-4161-A6BB-35657C3FB59D}">
      <dgm:prSet/>
      <dgm:spPr/>
      <dgm:t>
        <a:bodyPr/>
        <a:lstStyle/>
        <a:p>
          <a:endParaRPr lang="ru-RU"/>
        </a:p>
      </dgm:t>
    </dgm:pt>
    <dgm:pt modelId="{20DF9679-2C67-48B5-A47D-6D434479B889}" type="sibTrans" cxnId="{061F57C8-D723-4161-A6BB-35657C3FB59D}">
      <dgm:prSet/>
      <dgm:spPr/>
      <dgm:t>
        <a:bodyPr/>
        <a:lstStyle/>
        <a:p>
          <a:endParaRPr lang="ru-RU"/>
        </a:p>
      </dgm:t>
    </dgm:pt>
    <dgm:pt modelId="{0F6C429B-F8B5-453F-A438-E4618C348F2A}">
      <dgm:prSet phldrT="[Текст]" custT="1"/>
      <dgm:spPr>
        <a:solidFill>
          <a:schemeClr val="accent1">
            <a:lumMod val="20000"/>
            <a:lumOff val="80000"/>
          </a:schemeClr>
        </a:solidFill>
      </dgm:spPr>
      <dgm:t>
        <a:bodyPr/>
        <a:lstStyle/>
        <a:p>
          <a:r>
            <a:rPr lang="ru-RU" sz="1200" dirty="0">
              <a:latin typeface="Times New Roman" panose="02020603050405020304" pitchFamily="18" charset="0"/>
              <a:cs typeface="Times New Roman" panose="02020603050405020304" pitchFamily="18" charset="0"/>
            </a:rPr>
            <a:t> </a:t>
          </a:r>
        </a:p>
      </dgm:t>
    </dgm:pt>
    <dgm:pt modelId="{A4410287-5827-4FE4-BC5A-90676BAC4543}" type="parTrans" cxnId="{5162F8B4-88ED-4478-AD69-CB89DBA5312E}">
      <dgm:prSet/>
      <dgm:spPr/>
      <dgm:t>
        <a:bodyPr/>
        <a:lstStyle/>
        <a:p>
          <a:endParaRPr lang="ru-RU"/>
        </a:p>
      </dgm:t>
    </dgm:pt>
    <dgm:pt modelId="{10815776-9D97-4027-8DF3-DCD192E29321}" type="sibTrans" cxnId="{5162F8B4-88ED-4478-AD69-CB89DBA5312E}">
      <dgm:prSet/>
      <dgm:spPr/>
      <dgm:t>
        <a:bodyPr/>
        <a:lstStyle/>
        <a:p>
          <a:endParaRPr lang="ru-RU"/>
        </a:p>
      </dgm:t>
    </dgm:pt>
    <dgm:pt modelId="{428D4608-39F6-49F5-BEA0-E678B262ABFD}">
      <dgm:prSet phldrT="[Текст]" custT="1"/>
      <dgm:spPr>
        <a:solidFill>
          <a:schemeClr val="accent1">
            <a:alpha val="90000"/>
          </a:schemeClr>
        </a:solidFill>
      </dgm:spPr>
      <dgm:t>
        <a:bodyPr/>
        <a:lstStyle/>
        <a:p>
          <a:r>
            <a:rPr lang="ru-RU" sz="1200" dirty="0">
              <a:solidFill>
                <a:schemeClr val="bg1"/>
              </a:solidFill>
              <a:latin typeface="Times New Roman" panose="02020603050405020304" pitchFamily="18" charset="0"/>
              <a:cs typeface="Times New Roman" panose="02020603050405020304" pitchFamily="18" charset="0"/>
            </a:rPr>
            <a:t>проживающие в помещении, не отвечающем установленным для жилых помещений требованиям (см. слайд 13)</a:t>
          </a:r>
        </a:p>
      </dgm:t>
    </dgm:pt>
    <dgm:pt modelId="{7B6601C1-A20C-4013-9F93-6D749574B407}" type="parTrans" cxnId="{5F27379A-D3AD-4DA6-9C69-00CE634BEC2C}">
      <dgm:prSet/>
      <dgm:spPr/>
      <dgm:t>
        <a:bodyPr/>
        <a:lstStyle/>
        <a:p>
          <a:endParaRPr lang="ru-RU"/>
        </a:p>
      </dgm:t>
    </dgm:pt>
    <dgm:pt modelId="{E129EC44-30A0-46EB-B90E-C6CB5E9465C5}" type="sibTrans" cxnId="{5F27379A-D3AD-4DA6-9C69-00CE634BEC2C}">
      <dgm:prSet/>
      <dgm:spPr/>
      <dgm:t>
        <a:bodyPr/>
        <a:lstStyle/>
        <a:p>
          <a:endParaRPr lang="ru-RU"/>
        </a:p>
      </dgm:t>
    </dgm:pt>
    <dgm:pt modelId="{A93B9CD0-4B78-4BF9-B946-411E0604C69C}">
      <dgm:prSet phldrT="[Текст]" custT="1"/>
      <dgm:spPr>
        <a:solidFill>
          <a:schemeClr val="accent1">
            <a:alpha val="90000"/>
          </a:schemeClr>
        </a:solidFill>
      </dgm:spPr>
      <dgm:t>
        <a:bodyPr/>
        <a:lstStyle/>
        <a:p>
          <a:r>
            <a:rPr lang="ru-RU" sz="1200" dirty="0">
              <a:solidFill>
                <a:schemeClr val="bg1"/>
              </a:solidFill>
              <a:latin typeface="Times New Roman" panose="02020603050405020304" pitchFamily="18" charset="0"/>
              <a:cs typeface="Times New Roman" panose="02020603050405020304" pitchFamily="18" charset="0"/>
            </a:rPr>
            <a:t>являющиеся нанимателями жилых помещений по договорам социального найма, договорам найма жилых помещений жилищного фонда социального использования, членами семьи нанимателя жилого помещения по договору социального найма, договору найма жилого помещения жилищного фонда социального использования или собственниками жилых помещений, членами семьи собственника жилого помещения, проживающими в квартире, занятой несколькими семьями, если в составе семьи имеется больной, страдающий тяжелой формой хронического заболевания, при которой совместное проживание с ним в одной квартире невозможно, и не имеющими иного жилого помещения, занимаемого по договору социального найма, договору найма жилого помещения жилищного фонда социального использования или принадлежащего на праве собственности (см. слайд 14)</a:t>
          </a:r>
        </a:p>
      </dgm:t>
    </dgm:pt>
    <dgm:pt modelId="{4AAC2A75-FA35-41B4-837B-9FEC9EC09E38}" type="parTrans" cxnId="{4AF3D7AC-412D-4359-B878-831B3D37C9D1}">
      <dgm:prSet/>
      <dgm:spPr/>
      <dgm:t>
        <a:bodyPr/>
        <a:lstStyle/>
        <a:p>
          <a:endParaRPr lang="ru-RU"/>
        </a:p>
      </dgm:t>
    </dgm:pt>
    <dgm:pt modelId="{1567DD5E-B63D-40BA-BD25-9608C5899509}" type="sibTrans" cxnId="{4AF3D7AC-412D-4359-B878-831B3D37C9D1}">
      <dgm:prSet/>
      <dgm:spPr/>
      <dgm:t>
        <a:bodyPr/>
        <a:lstStyle/>
        <a:p>
          <a:endParaRPr lang="ru-RU"/>
        </a:p>
      </dgm:t>
    </dgm:pt>
    <dgm:pt modelId="{DE76E86E-AB92-45FC-AC3C-46DF432BAC2B}">
      <dgm:prSet phldrT="[Текст]" custT="1"/>
      <dgm:spPr>
        <a:solidFill>
          <a:schemeClr val="accent1">
            <a:lumMod val="20000"/>
            <a:lumOff val="80000"/>
          </a:schemeClr>
        </a:solidFill>
      </dgm:spPr>
      <dgm:t>
        <a:bodyPr/>
        <a:lstStyle/>
        <a:p>
          <a:endParaRPr lang="ru-RU" sz="1200" dirty="0">
            <a:latin typeface="Times New Roman" panose="02020603050405020304" pitchFamily="18" charset="0"/>
            <a:cs typeface="Times New Roman" panose="02020603050405020304" pitchFamily="18" charset="0"/>
          </a:endParaRPr>
        </a:p>
      </dgm:t>
    </dgm:pt>
    <dgm:pt modelId="{0A31EA16-CE02-462F-8E2C-A49B9DCB2B75}" type="parTrans" cxnId="{113B5732-BB1F-4978-ACD6-F61D441A87C3}">
      <dgm:prSet/>
      <dgm:spPr/>
      <dgm:t>
        <a:bodyPr/>
        <a:lstStyle/>
        <a:p>
          <a:endParaRPr lang="ru-RU"/>
        </a:p>
      </dgm:t>
    </dgm:pt>
    <dgm:pt modelId="{62B810BB-A695-405C-909B-1A234E4AC64B}" type="sibTrans" cxnId="{113B5732-BB1F-4978-ACD6-F61D441A87C3}">
      <dgm:prSet/>
      <dgm:spPr/>
      <dgm:t>
        <a:bodyPr/>
        <a:lstStyle/>
        <a:p>
          <a:endParaRPr lang="ru-RU"/>
        </a:p>
      </dgm:t>
    </dgm:pt>
    <dgm:pt modelId="{688F6B99-A851-4E76-89AE-D31B50015F02}">
      <dgm:prSet phldrT="[Текст]" custT="1"/>
      <dgm:spPr>
        <a:solidFill>
          <a:schemeClr val="accent1">
            <a:lumMod val="20000"/>
            <a:lumOff val="80000"/>
          </a:schemeClr>
        </a:solidFill>
      </dgm:spPr>
      <dgm:t>
        <a:bodyPr/>
        <a:lstStyle/>
        <a:p>
          <a:r>
            <a:rPr lang="ru-RU" sz="2700" dirty="0"/>
            <a:t> </a:t>
          </a:r>
          <a:endParaRPr lang="ru-RU" sz="1200" dirty="0">
            <a:latin typeface="Times New Roman" panose="02020603050405020304" pitchFamily="18" charset="0"/>
            <a:cs typeface="Times New Roman" panose="02020603050405020304" pitchFamily="18" charset="0"/>
          </a:endParaRPr>
        </a:p>
      </dgm:t>
    </dgm:pt>
    <dgm:pt modelId="{BEE95531-9A1D-463F-9A21-05C4B04A94B3}" type="sibTrans" cxnId="{6CFC30D6-797D-4548-AEFB-558169FC4BE4}">
      <dgm:prSet/>
      <dgm:spPr/>
      <dgm:t>
        <a:bodyPr/>
        <a:lstStyle/>
        <a:p>
          <a:endParaRPr lang="ru-RU"/>
        </a:p>
      </dgm:t>
    </dgm:pt>
    <dgm:pt modelId="{2A53E5C4-EB3B-4B4F-800C-3982E5FD50FC}" type="parTrans" cxnId="{6CFC30D6-797D-4548-AEFB-558169FC4BE4}">
      <dgm:prSet/>
      <dgm:spPr/>
      <dgm:t>
        <a:bodyPr/>
        <a:lstStyle/>
        <a:p>
          <a:endParaRPr lang="ru-RU"/>
        </a:p>
      </dgm:t>
    </dgm:pt>
    <dgm:pt modelId="{275169BF-BB5B-495F-957C-69D4922D1541}" type="pres">
      <dgm:prSet presAssocID="{A308F9C8-6B87-4D2F-A24D-A243ACEC5E91}" presName="linearFlow" presStyleCnt="0">
        <dgm:presLayoutVars>
          <dgm:dir/>
          <dgm:animLvl val="lvl"/>
          <dgm:resizeHandles val="exact"/>
        </dgm:presLayoutVars>
      </dgm:prSet>
      <dgm:spPr/>
    </dgm:pt>
    <dgm:pt modelId="{4297C1CF-3D4E-49E9-A132-D1CD4134608C}" type="pres">
      <dgm:prSet presAssocID="{688F6B99-A851-4E76-89AE-D31B50015F02}" presName="composite" presStyleCnt="0"/>
      <dgm:spPr/>
    </dgm:pt>
    <dgm:pt modelId="{0746B36D-B1D8-4E56-850E-8FCED5F9E1C2}" type="pres">
      <dgm:prSet presAssocID="{688F6B99-A851-4E76-89AE-D31B50015F02}" presName="parentText" presStyleLbl="alignNode1" presStyleIdx="0" presStyleCnt="4">
        <dgm:presLayoutVars>
          <dgm:chMax val="1"/>
          <dgm:bulletEnabled val="1"/>
        </dgm:presLayoutVars>
      </dgm:prSet>
      <dgm:spPr/>
    </dgm:pt>
    <dgm:pt modelId="{58DD84E8-EC8D-4C76-BEF9-014CD9F7986E}" type="pres">
      <dgm:prSet presAssocID="{688F6B99-A851-4E76-89AE-D31B50015F02}" presName="descendantText" presStyleLbl="alignAcc1" presStyleIdx="0" presStyleCnt="4">
        <dgm:presLayoutVars>
          <dgm:bulletEnabled val="1"/>
        </dgm:presLayoutVars>
      </dgm:prSet>
      <dgm:spPr/>
    </dgm:pt>
    <dgm:pt modelId="{C0013E6E-FEC9-4497-9994-28CAAEFDBB39}" type="pres">
      <dgm:prSet presAssocID="{BEE95531-9A1D-463F-9A21-05C4B04A94B3}" presName="sp" presStyleCnt="0"/>
      <dgm:spPr/>
    </dgm:pt>
    <dgm:pt modelId="{AEF29336-E0EC-4FB2-A1BE-B4E110D126A1}" type="pres">
      <dgm:prSet presAssocID="{4BE500AB-ED05-4A12-936C-BDA2330656A3}" presName="composite" presStyleCnt="0"/>
      <dgm:spPr/>
    </dgm:pt>
    <dgm:pt modelId="{4D9A62D9-B1C6-4E01-B127-6E7428CE8FD4}" type="pres">
      <dgm:prSet presAssocID="{4BE500AB-ED05-4A12-936C-BDA2330656A3}" presName="parentText" presStyleLbl="alignNode1" presStyleIdx="1" presStyleCnt="4">
        <dgm:presLayoutVars>
          <dgm:chMax val="1"/>
          <dgm:bulletEnabled val="1"/>
        </dgm:presLayoutVars>
      </dgm:prSet>
      <dgm:spPr/>
    </dgm:pt>
    <dgm:pt modelId="{D293E40E-8997-42FE-83E4-0D97C8528D5D}" type="pres">
      <dgm:prSet presAssocID="{4BE500AB-ED05-4A12-936C-BDA2330656A3}" presName="descendantText" presStyleLbl="alignAcc1" presStyleIdx="1" presStyleCnt="4">
        <dgm:presLayoutVars>
          <dgm:bulletEnabled val="1"/>
        </dgm:presLayoutVars>
      </dgm:prSet>
      <dgm:spPr/>
    </dgm:pt>
    <dgm:pt modelId="{1A3FE530-B14D-4267-9D15-F57E5733FEF2}" type="pres">
      <dgm:prSet presAssocID="{B4AB12F5-7B74-4176-968B-2077943E6AEE}" presName="sp" presStyleCnt="0"/>
      <dgm:spPr/>
    </dgm:pt>
    <dgm:pt modelId="{77487590-D6FE-40E6-A593-5699523B7599}" type="pres">
      <dgm:prSet presAssocID="{0F6C429B-F8B5-453F-A438-E4618C348F2A}" presName="composite" presStyleCnt="0"/>
      <dgm:spPr/>
    </dgm:pt>
    <dgm:pt modelId="{1FAB5B0E-8E20-49BD-9117-306F6E52CDD1}" type="pres">
      <dgm:prSet presAssocID="{0F6C429B-F8B5-453F-A438-E4618C348F2A}" presName="parentText" presStyleLbl="alignNode1" presStyleIdx="2" presStyleCnt="4">
        <dgm:presLayoutVars>
          <dgm:chMax val="1"/>
          <dgm:bulletEnabled val="1"/>
        </dgm:presLayoutVars>
      </dgm:prSet>
      <dgm:spPr/>
    </dgm:pt>
    <dgm:pt modelId="{1532FEFF-351B-4234-ABB5-6BF2077629A5}" type="pres">
      <dgm:prSet presAssocID="{0F6C429B-F8B5-453F-A438-E4618C348F2A}" presName="descendantText" presStyleLbl="alignAcc1" presStyleIdx="2" presStyleCnt="4" custScaleY="77986">
        <dgm:presLayoutVars>
          <dgm:bulletEnabled val="1"/>
        </dgm:presLayoutVars>
      </dgm:prSet>
      <dgm:spPr/>
    </dgm:pt>
    <dgm:pt modelId="{40B7CF48-1F12-41E2-BABE-0DEB21BF8ECE}" type="pres">
      <dgm:prSet presAssocID="{10815776-9D97-4027-8DF3-DCD192E29321}" presName="sp" presStyleCnt="0"/>
      <dgm:spPr/>
    </dgm:pt>
    <dgm:pt modelId="{1CDD7209-201E-4EB4-B684-F931192317D7}" type="pres">
      <dgm:prSet presAssocID="{DE76E86E-AB92-45FC-AC3C-46DF432BAC2B}" presName="composite" presStyleCnt="0"/>
      <dgm:spPr/>
    </dgm:pt>
    <dgm:pt modelId="{10FE784B-A846-4B88-B700-E22F1471C217}" type="pres">
      <dgm:prSet presAssocID="{DE76E86E-AB92-45FC-AC3C-46DF432BAC2B}" presName="parentText" presStyleLbl="alignNode1" presStyleIdx="3" presStyleCnt="4">
        <dgm:presLayoutVars>
          <dgm:chMax val="1"/>
          <dgm:bulletEnabled val="1"/>
        </dgm:presLayoutVars>
      </dgm:prSet>
      <dgm:spPr/>
    </dgm:pt>
    <dgm:pt modelId="{D4D6764E-91D7-4F8F-A749-B06789F3C81F}" type="pres">
      <dgm:prSet presAssocID="{DE76E86E-AB92-45FC-AC3C-46DF432BAC2B}" presName="descendantText" presStyleLbl="alignAcc1" presStyleIdx="3" presStyleCnt="4" custScaleY="120994">
        <dgm:presLayoutVars>
          <dgm:bulletEnabled val="1"/>
        </dgm:presLayoutVars>
      </dgm:prSet>
      <dgm:spPr/>
    </dgm:pt>
  </dgm:ptLst>
  <dgm:cxnLst>
    <dgm:cxn modelId="{6A0F4A32-1DCE-4E09-8CB7-CCA1F78EEC8A}" type="presOf" srcId="{4BE500AB-ED05-4A12-936C-BDA2330656A3}" destId="{4D9A62D9-B1C6-4E01-B127-6E7428CE8FD4}" srcOrd="0" destOrd="0" presId="urn:microsoft.com/office/officeart/2005/8/layout/chevron2"/>
    <dgm:cxn modelId="{113B5732-BB1F-4978-ACD6-F61D441A87C3}" srcId="{A308F9C8-6B87-4D2F-A24D-A243ACEC5E91}" destId="{DE76E86E-AB92-45FC-AC3C-46DF432BAC2B}" srcOrd="3" destOrd="0" parTransId="{0A31EA16-CE02-462F-8E2C-A49B9DCB2B75}" sibTransId="{62B810BB-A695-405C-909B-1A234E4AC64B}"/>
    <dgm:cxn modelId="{DAD7B682-1703-4118-A999-8F0259B8C3BF}" type="presOf" srcId="{428D4608-39F6-49F5-BEA0-E678B262ABFD}" destId="{1532FEFF-351B-4234-ABB5-6BF2077629A5}" srcOrd="0" destOrd="0" presId="urn:microsoft.com/office/officeart/2005/8/layout/chevron2"/>
    <dgm:cxn modelId="{B15B438C-83DC-4AE7-9B5F-63371BAEF252}" srcId="{688F6B99-A851-4E76-89AE-D31B50015F02}" destId="{457BA5FD-236F-4640-8BFE-63FC1E1D137E}" srcOrd="0" destOrd="0" parTransId="{F86AB56C-E443-49A8-B534-8083B3DFCFD1}" sibTransId="{8D3CA85E-5B65-4C32-A919-37AFD115CE59}"/>
    <dgm:cxn modelId="{F7C0BF93-64A8-41B6-B7DA-22798C1E5DF3}" type="presOf" srcId="{A308F9C8-6B87-4D2F-A24D-A243ACEC5E91}" destId="{275169BF-BB5B-495F-957C-69D4922D1541}" srcOrd="0" destOrd="0" presId="urn:microsoft.com/office/officeart/2005/8/layout/chevron2"/>
    <dgm:cxn modelId="{685F4899-20FF-4326-BC42-4B2720E53035}" type="presOf" srcId="{A93B9CD0-4B78-4BF9-B946-411E0604C69C}" destId="{D4D6764E-91D7-4F8F-A749-B06789F3C81F}" srcOrd="0" destOrd="0" presId="urn:microsoft.com/office/officeart/2005/8/layout/chevron2"/>
    <dgm:cxn modelId="{5F27379A-D3AD-4DA6-9C69-00CE634BEC2C}" srcId="{0F6C429B-F8B5-453F-A438-E4618C348F2A}" destId="{428D4608-39F6-49F5-BEA0-E678B262ABFD}" srcOrd="0" destOrd="0" parTransId="{7B6601C1-A20C-4013-9F93-6D749574B407}" sibTransId="{E129EC44-30A0-46EB-B90E-C6CB5E9465C5}"/>
    <dgm:cxn modelId="{01B850A4-C945-4EC7-AFA6-5834AC1D42A6}" type="presOf" srcId="{457BA5FD-236F-4640-8BFE-63FC1E1D137E}" destId="{58DD84E8-EC8D-4C76-BEF9-014CD9F7986E}" srcOrd="0" destOrd="0" presId="urn:microsoft.com/office/officeart/2005/8/layout/chevron2"/>
    <dgm:cxn modelId="{C5C06EA9-8AFA-49CE-BB0A-3B6823787563}" srcId="{A308F9C8-6B87-4D2F-A24D-A243ACEC5E91}" destId="{4BE500AB-ED05-4A12-936C-BDA2330656A3}" srcOrd="1" destOrd="0" parTransId="{0A22B8B5-2A96-4C3E-9B49-51BE2E26E4CD}" sibTransId="{B4AB12F5-7B74-4176-968B-2077943E6AEE}"/>
    <dgm:cxn modelId="{4AF3D7AC-412D-4359-B878-831B3D37C9D1}" srcId="{DE76E86E-AB92-45FC-AC3C-46DF432BAC2B}" destId="{A93B9CD0-4B78-4BF9-B946-411E0604C69C}" srcOrd="0" destOrd="0" parTransId="{4AAC2A75-FA35-41B4-837B-9FEC9EC09E38}" sibTransId="{1567DD5E-B63D-40BA-BD25-9608C5899509}"/>
    <dgm:cxn modelId="{4D362CAF-E6F5-49EC-B0B5-0102B093062D}" type="presOf" srcId="{DE76E86E-AB92-45FC-AC3C-46DF432BAC2B}" destId="{10FE784B-A846-4B88-B700-E22F1471C217}" srcOrd="0" destOrd="0" presId="urn:microsoft.com/office/officeart/2005/8/layout/chevron2"/>
    <dgm:cxn modelId="{5162F8B4-88ED-4478-AD69-CB89DBA5312E}" srcId="{A308F9C8-6B87-4D2F-A24D-A243ACEC5E91}" destId="{0F6C429B-F8B5-453F-A438-E4618C348F2A}" srcOrd="2" destOrd="0" parTransId="{A4410287-5827-4FE4-BC5A-90676BAC4543}" sibTransId="{10815776-9D97-4027-8DF3-DCD192E29321}"/>
    <dgm:cxn modelId="{061F57C8-D723-4161-A6BB-35657C3FB59D}" srcId="{4BE500AB-ED05-4A12-936C-BDA2330656A3}" destId="{46778669-1A3B-4D18-9214-556336B10E7F}" srcOrd="0" destOrd="0" parTransId="{0F35F7E7-54BC-4263-9BFA-46ECC83C1007}" sibTransId="{20DF9679-2C67-48B5-A47D-6D434479B889}"/>
    <dgm:cxn modelId="{E4D45ECD-CF46-44BC-8D2E-00FD948BF64A}" type="presOf" srcId="{46778669-1A3B-4D18-9214-556336B10E7F}" destId="{D293E40E-8997-42FE-83E4-0D97C8528D5D}" srcOrd="0" destOrd="0" presId="urn:microsoft.com/office/officeart/2005/8/layout/chevron2"/>
    <dgm:cxn modelId="{6CFC30D6-797D-4548-AEFB-558169FC4BE4}" srcId="{A308F9C8-6B87-4D2F-A24D-A243ACEC5E91}" destId="{688F6B99-A851-4E76-89AE-D31B50015F02}" srcOrd="0" destOrd="0" parTransId="{2A53E5C4-EB3B-4B4F-800C-3982E5FD50FC}" sibTransId="{BEE95531-9A1D-463F-9A21-05C4B04A94B3}"/>
    <dgm:cxn modelId="{56E51BE7-BF54-4765-8E7D-A1B723AC3B29}" type="presOf" srcId="{688F6B99-A851-4E76-89AE-D31B50015F02}" destId="{0746B36D-B1D8-4E56-850E-8FCED5F9E1C2}" srcOrd="0" destOrd="0" presId="urn:microsoft.com/office/officeart/2005/8/layout/chevron2"/>
    <dgm:cxn modelId="{9A7521F6-E2B0-4F47-9244-6894AA9793FA}" type="presOf" srcId="{0F6C429B-F8B5-453F-A438-E4618C348F2A}" destId="{1FAB5B0E-8E20-49BD-9117-306F6E52CDD1}" srcOrd="0" destOrd="0" presId="urn:microsoft.com/office/officeart/2005/8/layout/chevron2"/>
    <dgm:cxn modelId="{CF489AAE-68B0-4188-91D0-1161F48AF1FF}" type="presParOf" srcId="{275169BF-BB5B-495F-957C-69D4922D1541}" destId="{4297C1CF-3D4E-49E9-A132-D1CD4134608C}" srcOrd="0" destOrd="0" presId="urn:microsoft.com/office/officeart/2005/8/layout/chevron2"/>
    <dgm:cxn modelId="{9F448D27-D77B-4476-BB6F-765B8615169B}" type="presParOf" srcId="{4297C1CF-3D4E-49E9-A132-D1CD4134608C}" destId="{0746B36D-B1D8-4E56-850E-8FCED5F9E1C2}" srcOrd="0" destOrd="0" presId="urn:microsoft.com/office/officeart/2005/8/layout/chevron2"/>
    <dgm:cxn modelId="{0CE6FBDC-4E09-479C-9277-8F1406982053}" type="presParOf" srcId="{4297C1CF-3D4E-49E9-A132-D1CD4134608C}" destId="{58DD84E8-EC8D-4C76-BEF9-014CD9F7986E}" srcOrd="1" destOrd="0" presId="urn:microsoft.com/office/officeart/2005/8/layout/chevron2"/>
    <dgm:cxn modelId="{5C7647BA-40BF-4533-AD6E-A4FE8223577F}" type="presParOf" srcId="{275169BF-BB5B-495F-957C-69D4922D1541}" destId="{C0013E6E-FEC9-4497-9994-28CAAEFDBB39}" srcOrd="1" destOrd="0" presId="urn:microsoft.com/office/officeart/2005/8/layout/chevron2"/>
    <dgm:cxn modelId="{B9ECC1AA-C282-4FF6-9BA5-C22DC86E5F5C}" type="presParOf" srcId="{275169BF-BB5B-495F-957C-69D4922D1541}" destId="{AEF29336-E0EC-4FB2-A1BE-B4E110D126A1}" srcOrd="2" destOrd="0" presId="urn:microsoft.com/office/officeart/2005/8/layout/chevron2"/>
    <dgm:cxn modelId="{EBCA6D9D-B229-418F-A51A-3C2A375ECBD5}" type="presParOf" srcId="{AEF29336-E0EC-4FB2-A1BE-B4E110D126A1}" destId="{4D9A62D9-B1C6-4E01-B127-6E7428CE8FD4}" srcOrd="0" destOrd="0" presId="urn:microsoft.com/office/officeart/2005/8/layout/chevron2"/>
    <dgm:cxn modelId="{57615174-90DB-450C-B1D2-501ADD24FAC1}" type="presParOf" srcId="{AEF29336-E0EC-4FB2-A1BE-B4E110D126A1}" destId="{D293E40E-8997-42FE-83E4-0D97C8528D5D}" srcOrd="1" destOrd="0" presId="urn:microsoft.com/office/officeart/2005/8/layout/chevron2"/>
    <dgm:cxn modelId="{6667C706-BBD8-406C-BE65-A38FFFEA24FC}" type="presParOf" srcId="{275169BF-BB5B-495F-957C-69D4922D1541}" destId="{1A3FE530-B14D-4267-9D15-F57E5733FEF2}" srcOrd="3" destOrd="0" presId="urn:microsoft.com/office/officeart/2005/8/layout/chevron2"/>
    <dgm:cxn modelId="{6558B937-1E28-458A-9F08-BA4EC72605FC}" type="presParOf" srcId="{275169BF-BB5B-495F-957C-69D4922D1541}" destId="{77487590-D6FE-40E6-A593-5699523B7599}" srcOrd="4" destOrd="0" presId="urn:microsoft.com/office/officeart/2005/8/layout/chevron2"/>
    <dgm:cxn modelId="{6F448462-CE16-4FD8-A7B1-F965A6E21B2B}" type="presParOf" srcId="{77487590-D6FE-40E6-A593-5699523B7599}" destId="{1FAB5B0E-8E20-49BD-9117-306F6E52CDD1}" srcOrd="0" destOrd="0" presId="urn:microsoft.com/office/officeart/2005/8/layout/chevron2"/>
    <dgm:cxn modelId="{66E12C68-1DCB-48F6-B3D8-680605D37409}" type="presParOf" srcId="{77487590-D6FE-40E6-A593-5699523B7599}" destId="{1532FEFF-351B-4234-ABB5-6BF2077629A5}" srcOrd="1" destOrd="0" presId="urn:microsoft.com/office/officeart/2005/8/layout/chevron2"/>
    <dgm:cxn modelId="{9814BADB-B4AC-4DCE-82F6-AF344087E3D9}" type="presParOf" srcId="{275169BF-BB5B-495F-957C-69D4922D1541}" destId="{40B7CF48-1F12-41E2-BABE-0DEB21BF8ECE}" srcOrd="5" destOrd="0" presId="urn:microsoft.com/office/officeart/2005/8/layout/chevron2"/>
    <dgm:cxn modelId="{437C0E8C-ACC3-415D-AD72-F142D197FB2D}" type="presParOf" srcId="{275169BF-BB5B-495F-957C-69D4922D1541}" destId="{1CDD7209-201E-4EB4-B684-F931192317D7}" srcOrd="6" destOrd="0" presId="urn:microsoft.com/office/officeart/2005/8/layout/chevron2"/>
    <dgm:cxn modelId="{6C872FD8-59F8-46C7-B88F-3D81D4EE9BF0}" type="presParOf" srcId="{1CDD7209-201E-4EB4-B684-F931192317D7}" destId="{10FE784B-A846-4B88-B700-E22F1471C217}" srcOrd="0" destOrd="0" presId="urn:microsoft.com/office/officeart/2005/8/layout/chevron2"/>
    <dgm:cxn modelId="{7ADE0257-63C7-48BD-B6BE-93699C4E6D00}" type="presParOf" srcId="{1CDD7209-201E-4EB4-B684-F931192317D7}" destId="{D4D6764E-91D7-4F8F-A749-B06789F3C81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0F1E5E-6DA8-45AA-BB82-0DD2BDAA179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FB740413-9E87-4E9A-9784-F66E98B11A3E}">
      <dgm:prSet phldrT="[Текст]" custT="1"/>
      <dgm:spPr/>
      <dgm:t>
        <a:bodyPr/>
        <a:lstStyle/>
        <a:p>
          <a:r>
            <a:rPr lang="ru-RU" sz="1800" u="sng" dirty="0">
              <a:latin typeface="Times New Roman" panose="02020603050405020304" pitchFamily="18" charset="0"/>
              <a:cs typeface="Times New Roman" panose="02020603050405020304" pitchFamily="18" charset="0"/>
            </a:rPr>
            <a:t>Нормой предоставления</a:t>
          </a:r>
          <a:r>
            <a:rPr lang="ru-RU" sz="1800" dirty="0">
              <a:latin typeface="Times New Roman" panose="02020603050405020304" pitchFamily="18" charset="0"/>
              <a:cs typeface="Times New Roman" panose="02020603050405020304" pitchFamily="18" charset="0"/>
            </a:rPr>
            <a:t> площади жилого помещения по договору социального найма является минимальный размер площади жилого помещения, исходя из которого определяется размер общей площади жилого помещения, предоставляемого по договору социального найма</a:t>
          </a:r>
        </a:p>
      </dgm:t>
    </dgm:pt>
    <dgm:pt modelId="{266C1F7A-298D-467D-92B3-7E9030C32FC9}" type="parTrans" cxnId="{A4D88DFC-3572-4954-BEE2-9CD0DA74FAB7}">
      <dgm:prSet/>
      <dgm:spPr/>
      <dgm:t>
        <a:bodyPr/>
        <a:lstStyle/>
        <a:p>
          <a:endParaRPr lang="ru-RU"/>
        </a:p>
      </dgm:t>
    </dgm:pt>
    <dgm:pt modelId="{30AB169A-CE4F-4542-BD1B-4DBBE91BBA8A}" type="sibTrans" cxnId="{A4D88DFC-3572-4954-BEE2-9CD0DA74FAB7}">
      <dgm:prSet/>
      <dgm:spPr/>
      <dgm:t>
        <a:bodyPr/>
        <a:lstStyle/>
        <a:p>
          <a:endParaRPr lang="ru-RU"/>
        </a:p>
      </dgm:t>
    </dgm:pt>
    <dgm:pt modelId="{272F2669-B69E-4870-801E-659314129DCD}">
      <dgm:prSet phldrT="[Текст]" custT="1"/>
      <dgm:spPr>
        <a:ln>
          <a:solidFill>
            <a:schemeClr val="bg1"/>
          </a:solidFill>
        </a:ln>
      </dgm:spPr>
      <dgm:t>
        <a:bodyPr/>
        <a:lstStyle/>
        <a:p>
          <a:r>
            <a:rPr lang="ru-RU" sz="1800" u="sng" dirty="0">
              <a:latin typeface="Times New Roman" panose="02020603050405020304" pitchFamily="18" charset="0"/>
              <a:cs typeface="Times New Roman" panose="02020603050405020304" pitchFamily="18" charset="0"/>
            </a:rPr>
            <a:t>Учетной нормой</a:t>
          </a:r>
          <a:r>
            <a:rPr lang="ru-RU" sz="1800" dirty="0">
              <a:latin typeface="Times New Roman" panose="02020603050405020304" pitchFamily="18" charset="0"/>
              <a:cs typeface="Times New Roman" panose="02020603050405020304" pitchFamily="18" charset="0"/>
            </a:rPr>
            <a:t> площади жилого помещения является минимальный размер площади жилого помещения, исходя из которого определяется уровень обеспеченности граждан общей площадью жилого помещения в целях их принятия на учет в качестве нуждающихся в жилых помещениях</a:t>
          </a:r>
        </a:p>
      </dgm:t>
    </dgm:pt>
    <dgm:pt modelId="{37127B90-717D-4A47-A899-6041BA2A270E}" type="parTrans" cxnId="{04C16816-4AA7-400C-BDB2-B39CF479E680}">
      <dgm:prSet/>
      <dgm:spPr/>
      <dgm:t>
        <a:bodyPr/>
        <a:lstStyle/>
        <a:p>
          <a:endParaRPr lang="ru-RU"/>
        </a:p>
      </dgm:t>
    </dgm:pt>
    <dgm:pt modelId="{4CCA7BCC-34D3-4A2A-90C9-7A421BB71735}" type="sibTrans" cxnId="{04C16816-4AA7-400C-BDB2-B39CF479E680}">
      <dgm:prSet/>
      <dgm:spPr/>
      <dgm:t>
        <a:bodyPr/>
        <a:lstStyle/>
        <a:p>
          <a:endParaRPr lang="ru-RU"/>
        </a:p>
      </dgm:t>
    </dgm:pt>
    <dgm:pt modelId="{DA56FEE9-E035-44B1-84AB-86FF593F3ED3}" type="pres">
      <dgm:prSet presAssocID="{320F1E5E-6DA8-45AA-BB82-0DD2BDAA1790}" presName="diagram" presStyleCnt="0">
        <dgm:presLayoutVars>
          <dgm:dir/>
          <dgm:resizeHandles val="exact"/>
        </dgm:presLayoutVars>
      </dgm:prSet>
      <dgm:spPr/>
    </dgm:pt>
    <dgm:pt modelId="{FCD44420-BCF2-4C83-B7F0-A6AAF8AD1B82}" type="pres">
      <dgm:prSet presAssocID="{FB740413-9E87-4E9A-9784-F66E98B11A3E}" presName="node" presStyleLbl="node1" presStyleIdx="0" presStyleCnt="2" custLinFactX="18750" custLinFactNeighborX="100000">
        <dgm:presLayoutVars>
          <dgm:bulletEnabled val="1"/>
        </dgm:presLayoutVars>
      </dgm:prSet>
      <dgm:spPr/>
    </dgm:pt>
    <dgm:pt modelId="{B694CEA4-20FA-4551-981E-33341D337A05}" type="pres">
      <dgm:prSet presAssocID="{30AB169A-CE4F-4542-BD1B-4DBBE91BBA8A}" presName="sibTrans" presStyleCnt="0"/>
      <dgm:spPr/>
    </dgm:pt>
    <dgm:pt modelId="{672F4916-9D32-45C0-A3F3-D425AFB8ABA6}" type="pres">
      <dgm:prSet presAssocID="{272F2669-B69E-4870-801E-659314129DCD}" presName="node" presStyleLbl="node1" presStyleIdx="1" presStyleCnt="2" custLinFactX="-11208" custLinFactNeighborX="-100000" custLinFactNeighborY="-347">
        <dgm:presLayoutVars>
          <dgm:bulletEnabled val="1"/>
        </dgm:presLayoutVars>
      </dgm:prSet>
      <dgm:spPr/>
    </dgm:pt>
  </dgm:ptLst>
  <dgm:cxnLst>
    <dgm:cxn modelId="{04C16816-4AA7-400C-BDB2-B39CF479E680}" srcId="{320F1E5E-6DA8-45AA-BB82-0DD2BDAA1790}" destId="{272F2669-B69E-4870-801E-659314129DCD}" srcOrd="1" destOrd="0" parTransId="{37127B90-717D-4A47-A899-6041BA2A270E}" sibTransId="{4CCA7BCC-34D3-4A2A-90C9-7A421BB71735}"/>
    <dgm:cxn modelId="{F9446031-0753-4983-985F-7E138C81E952}" type="presOf" srcId="{320F1E5E-6DA8-45AA-BB82-0DD2BDAA1790}" destId="{DA56FEE9-E035-44B1-84AB-86FF593F3ED3}" srcOrd="0" destOrd="0" presId="urn:microsoft.com/office/officeart/2005/8/layout/default"/>
    <dgm:cxn modelId="{9060954E-ECF4-48BE-AC2F-24EF162E3E63}" type="presOf" srcId="{FB740413-9E87-4E9A-9784-F66E98B11A3E}" destId="{FCD44420-BCF2-4C83-B7F0-A6AAF8AD1B82}" srcOrd="0" destOrd="0" presId="urn:microsoft.com/office/officeart/2005/8/layout/default"/>
    <dgm:cxn modelId="{FEEEE9A3-CE9A-49DA-9C00-9A61A0EAEE5C}" type="presOf" srcId="{272F2669-B69E-4870-801E-659314129DCD}" destId="{672F4916-9D32-45C0-A3F3-D425AFB8ABA6}" srcOrd="0" destOrd="0" presId="urn:microsoft.com/office/officeart/2005/8/layout/default"/>
    <dgm:cxn modelId="{A4D88DFC-3572-4954-BEE2-9CD0DA74FAB7}" srcId="{320F1E5E-6DA8-45AA-BB82-0DD2BDAA1790}" destId="{FB740413-9E87-4E9A-9784-F66E98B11A3E}" srcOrd="0" destOrd="0" parTransId="{266C1F7A-298D-467D-92B3-7E9030C32FC9}" sibTransId="{30AB169A-CE4F-4542-BD1B-4DBBE91BBA8A}"/>
    <dgm:cxn modelId="{F0AA2C38-799E-4E53-8AFB-6F70C3CDBE29}" type="presParOf" srcId="{DA56FEE9-E035-44B1-84AB-86FF593F3ED3}" destId="{FCD44420-BCF2-4C83-B7F0-A6AAF8AD1B82}" srcOrd="0" destOrd="0" presId="urn:microsoft.com/office/officeart/2005/8/layout/default"/>
    <dgm:cxn modelId="{48D2C39C-3D85-4D4D-87A3-63A89755817E}" type="presParOf" srcId="{DA56FEE9-E035-44B1-84AB-86FF593F3ED3}" destId="{B694CEA4-20FA-4551-981E-33341D337A05}" srcOrd="1" destOrd="0" presId="urn:microsoft.com/office/officeart/2005/8/layout/default"/>
    <dgm:cxn modelId="{035FE7F6-40C3-423D-AD84-7B8C796DEF63}" type="presParOf" srcId="{DA56FEE9-E035-44B1-84AB-86FF593F3ED3}" destId="{672F4916-9D32-45C0-A3F3-D425AFB8ABA6}"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FD046D-AB43-4821-B3F0-01AD865FD4F5}">
      <dsp:nvSpPr>
        <dsp:cNvPr id="0" name=""/>
        <dsp:cNvSpPr/>
      </dsp:nvSpPr>
      <dsp:spPr>
        <a:xfrm>
          <a:off x="4264433" y="2651637"/>
          <a:ext cx="2277010" cy="790367"/>
        </a:xfrm>
        <a:custGeom>
          <a:avLst/>
          <a:gdLst/>
          <a:ahLst/>
          <a:cxnLst/>
          <a:rect l="0" t="0" r="0" b="0"/>
          <a:pathLst>
            <a:path>
              <a:moveTo>
                <a:pt x="0" y="0"/>
              </a:moveTo>
              <a:lnTo>
                <a:pt x="0" y="395183"/>
              </a:lnTo>
              <a:lnTo>
                <a:pt x="2277010" y="395183"/>
              </a:lnTo>
              <a:lnTo>
                <a:pt x="2277010" y="790367"/>
              </a:lnTo>
            </a:path>
          </a:pathLst>
        </a:custGeom>
        <a:noFill/>
        <a:ln w="12700" cap="flat" cmpd="sng" algn="ctr">
          <a:solidFill>
            <a:schemeClr val="accent6"/>
          </a:solidFill>
          <a:prstDash val="solid"/>
          <a:miter lim="800000"/>
        </a:ln>
        <a:effectLst/>
      </dsp:spPr>
      <dsp:style>
        <a:lnRef idx="2">
          <a:scrgbClr r="0" g="0" b="0"/>
        </a:lnRef>
        <a:fillRef idx="0">
          <a:scrgbClr r="0" g="0" b="0"/>
        </a:fillRef>
        <a:effectRef idx="0">
          <a:scrgbClr r="0" g="0" b="0"/>
        </a:effectRef>
        <a:fontRef idx="minor"/>
      </dsp:style>
    </dsp:sp>
    <dsp:sp modelId="{A37D9D40-2FE7-4180-9A75-C21C76FA34D7}">
      <dsp:nvSpPr>
        <dsp:cNvPr id="0" name=""/>
        <dsp:cNvSpPr/>
      </dsp:nvSpPr>
      <dsp:spPr>
        <a:xfrm>
          <a:off x="1883959" y="2651637"/>
          <a:ext cx="2380473" cy="790367"/>
        </a:xfrm>
        <a:custGeom>
          <a:avLst/>
          <a:gdLst/>
          <a:ahLst/>
          <a:cxnLst/>
          <a:rect l="0" t="0" r="0" b="0"/>
          <a:pathLst>
            <a:path>
              <a:moveTo>
                <a:pt x="2380473" y="0"/>
              </a:moveTo>
              <a:lnTo>
                <a:pt x="2380473" y="395183"/>
              </a:lnTo>
              <a:lnTo>
                <a:pt x="0" y="395183"/>
              </a:lnTo>
              <a:lnTo>
                <a:pt x="0" y="790367"/>
              </a:lnTo>
            </a:path>
          </a:pathLst>
        </a:custGeom>
        <a:noFill/>
        <a:ln w="12700" cap="flat" cmpd="sng" algn="ctr">
          <a:solidFill>
            <a:schemeClr val="accent6"/>
          </a:solidFill>
          <a:prstDash val="solid"/>
          <a:miter lim="800000"/>
        </a:ln>
        <a:effectLst/>
      </dsp:spPr>
      <dsp:style>
        <a:lnRef idx="2">
          <a:scrgbClr r="0" g="0" b="0"/>
        </a:lnRef>
        <a:fillRef idx="0">
          <a:scrgbClr r="0" g="0" b="0"/>
        </a:fillRef>
        <a:effectRef idx="0">
          <a:scrgbClr r="0" g="0" b="0"/>
        </a:effectRef>
        <a:fontRef idx="minor"/>
      </dsp:style>
    </dsp:sp>
    <dsp:sp modelId="{EA0212A5-3739-4CB7-B00E-AB04AEAF0633}">
      <dsp:nvSpPr>
        <dsp:cNvPr id="0" name=""/>
        <dsp:cNvSpPr/>
      </dsp:nvSpPr>
      <dsp:spPr>
        <a:xfrm>
          <a:off x="1930516" y="769810"/>
          <a:ext cx="4667834" cy="1881827"/>
        </a:xfrm>
        <a:prstGeom prst="horizontalScroll">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ts val="0"/>
            </a:spcAft>
            <a:buNone/>
          </a:pPr>
          <a:r>
            <a:rPr lang="ru-RU" sz="1400" kern="1200" dirty="0">
              <a:latin typeface="Times New Roman" panose="02020603050405020304" pitchFamily="18" charset="0"/>
              <a:cs typeface="Times New Roman" panose="02020603050405020304" pitchFamily="18" charset="0"/>
            </a:rPr>
            <a:t>Возраст молодого ученого определяется по состоянию </a:t>
          </a:r>
        </a:p>
        <a:p>
          <a:pPr marL="0" lvl="0" indent="0" algn="ctr" defTabSz="622300">
            <a:lnSpc>
              <a:spcPct val="90000"/>
            </a:lnSpc>
            <a:spcBef>
              <a:spcPct val="0"/>
            </a:spcBef>
            <a:spcAft>
              <a:spcPts val="0"/>
            </a:spcAft>
            <a:buNone/>
          </a:pPr>
          <a:r>
            <a:rPr lang="ru-RU" sz="1400" kern="1200" dirty="0">
              <a:latin typeface="Times New Roman" panose="02020603050405020304" pitchFamily="18" charset="0"/>
              <a:cs typeface="Times New Roman" panose="02020603050405020304" pitchFamily="18" charset="0"/>
            </a:rPr>
            <a:t>на 1 января года получения социальной выплаты            (</a:t>
          </a:r>
          <a:r>
            <a:rPr lang="ru-RU" sz="1400" kern="1200" dirty="0" err="1">
              <a:latin typeface="Times New Roman" panose="02020603050405020304" pitchFamily="18" charset="0"/>
              <a:cs typeface="Times New Roman" panose="02020603050405020304" pitchFamily="18" charset="0"/>
            </a:rPr>
            <a:t>п.п</a:t>
          </a:r>
          <a:r>
            <a:rPr lang="ru-RU" sz="1400" kern="1200" dirty="0">
              <a:latin typeface="Times New Roman" panose="02020603050405020304" pitchFamily="18" charset="0"/>
              <a:cs typeface="Times New Roman" panose="02020603050405020304" pitchFamily="18" charset="0"/>
            </a:rPr>
            <a:t>. «а» п. 14¹ Правил, утвержденных постановлением Правительства Российской Федерации                                            от 17.12.2010  № 1050) </a:t>
          </a:r>
        </a:p>
      </dsp:txBody>
      <dsp:txXfrm>
        <a:off x="2165744" y="1005038"/>
        <a:ext cx="4314992" cy="1411371"/>
      </dsp:txXfrm>
    </dsp:sp>
    <dsp:sp modelId="{767605C9-376D-4B20-8200-C5CBED40477B}">
      <dsp:nvSpPr>
        <dsp:cNvPr id="0" name=""/>
        <dsp:cNvSpPr/>
      </dsp:nvSpPr>
      <dsp:spPr>
        <a:xfrm>
          <a:off x="2132" y="3442004"/>
          <a:ext cx="3763654" cy="1881827"/>
        </a:xfrm>
        <a:prstGeom prst="horizontalScroll">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Times New Roman" panose="02020603050405020304" pitchFamily="18" charset="0"/>
              <a:cs typeface="Times New Roman" panose="02020603050405020304" pitchFamily="18" charset="0"/>
            </a:rPr>
            <a:t>не превышает 35 лет </a:t>
          </a:r>
        </a:p>
        <a:p>
          <a:pPr marL="0" lvl="0" indent="0" algn="ctr" defTabSz="622300">
            <a:lnSpc>
              <a:spcPct val="90000"/>
            </a:lnSpc>
            <a:spcBef>
              <a:spcPct val="0"/>
            </a:spcBef>
            <a:spcAft>
              <a:spcPct val="35000"/>
            </a:spcAft>
            <a:buNone/>
          </a:pPr>
          <a:r>
            <a:rPr lang="ru-RU" sz="1400" kern="1200" dirty="0">
              <a:latin typeface="Times New Roman" panose="02020603050405020304" pitchFamily="18" charset="0"/>
              <a:cs typeface="Times New Roman" panose="02020603050405020304" pitchFamily="18" charset="0"/>
            </a:rPr>
            <a:t>(для кандидатов наук)</a:t>
          </a:r>
        </a:p>
      </dsp:txBody>
      <dsp:txXfrm>
        <a:off x="237360" y="3677232"/>
        <a:ext cx="3410812" cy="1411371"/>
      </dsp:txXfrm>
    </dsp:sp>
    <dsp:sp modelId="{D2FA551E-B5E6-4422-87DC-34CEDC3223F9}">
      <dsp:nvSpPr>
        <dsp:cNvPr id="0" name=""/>
        <dsp:cNvSpPr/>
      </dsp:nvSpPr>
      <dsp:spPr>
        <a:xfrm>
          <a:off x="4556154" y="3442004"/>
          <a:ext cx="3970579" cy="1881827"/>
        </a:xfrm>
        <a:prstGeom prst="horizontalScroll">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kern="1200" dirty="0">
              <a:latin typeface="Times New Roman" panose="02020603050405020304" pitchFamily="18" charset="0"/>
              <a:cs typeface="Times New Roman" panose="02020603050405020304" pitchFamily="18" charset="0"/>
            </a:rPr>
            <a:t>не превышает 40 лет </a:t>
          </a:r>
        </a:p>
        <a:p>
          <a:pPr marL="0" lvl="0" indent="0" algn="ctr" defTabSz="622300">
            <a:lnSpc>
              <a:spcPct val="90000"/>
            </a:lnSpc>
            <a:spcBef>
              <a:spcPct val="0"/>
            </a:spcBef>
            <a:spcAft>
              <a:spcPct val="35000"/>
            </a:spcAft>
            <a:buNone/>
          </a:pPr>
          <a:r>
            <a:rPr lang="ru-RU" sz="1400" kern="1200" dirty="0">
              <a:latin typeface="Times New Roman" panose="02020603050405020304" pitchFamily="18" charset="0"/>
              <a:cs typeface="Times New Roman" panose="02020603050405020304" pitchFamily="18" charset="0"/>
            </a:rPr>
            <a:t>(для докторов наук)</a:t>
          </a:r>
          <a:endParaRPr lang="ru-RU" sz="1400" kern="1200" dirty="0"/>
        </a:p>
      </dsp:txBody>
      <dsp:txXfrm>
        <a:off x="4791382" y="3677232"/>
        <a:ext cx="3617737" cy="14113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46B36D-B1D8-4E56-850E-8FCED5F9E1C2}">
      <dsp:nvSpPr>
        <dsp:cNvPr id="0" name=""/>
        <dsp:cNvSpPr/>
      </dsp:nvSpPr>
      <dsp:spPr>
        <a:xfrm rot="5400000">
          <a:off x="-207769" y="213334"/>
          <a:ext cx="1385128" cy="969590"/>
        </a:xfrm>
        <a:prstGeom prst="chevron">
          <a:avLst/>
        </a:prstGeom>
        <a:solidFill>
          <a:schemeClr val="accent1">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ru-RU" sz="2700" kern="1200" dirty="0"/>
            <a:t> </a:t>
          </a:r>
          <a:endParaRPr lang="ru-RU" sz="1200" kern="1200" dirty="0">
            <a:latin typeface="Times New Roman" panose="02020603050405020304" pitchFamily="18" charset="0"/>
            <a:cs typeface="Times New Roman" panose="02020603050405020304" pitchFamily="18" charset="0"/>
          </a:endParaRPr>
        </a:p>
      </dsp:txBody>
      <dsp:txXfrm rot="-5400000">
        <a:off x="0" y="490360"/>
        <a:ext cx="969590" cy="415538"/>
      </dsp:txXfrm>
    </dsp:sp>
    <dsp:sp modelId="{58DD84E8-EC8D-4C76-BEF9-014CD9F7986E}">
      <dsp:nvSpPr>
        <dsp:cNvPr id="0" name=""/>
        <dsp:cNvSpPr/>
      </dsp:nvSpPr>
      <dsp:spPr>
        <a:xfrm rot="5400000">
          <a:off x="6130628" y="-5155473"/>
          <a:ext cx="900333" cy="11222409"/>
        </a:xfrm>
        <a:prstGeom prst="round2SameRect">
          <a:avLst/>
        </a:prstGeom>
        <a:solidFill>
          <a:schemeClr val="accent1">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ru-RU" sz="1200" kern="1200" dirty="0">
              <a:solidFill>
                <a:schemeClr val="bg1"/>
              </a:solidFill>
              <a:latin typeface="Times New Roman" panose="02020603050405020304" pitchFamily="18" charset="0"/>
              <a:cs typeface="Times New Roman" panose="02020603050405020304" pitchFamily="18" charset="0"/>
            </a:rPr>
            <a:t>не являющиеся нанимателями жилых помещений по договорам социального найма, договорам найма жилых помещений жилищного фонда социального использования или членами семьи нанимателя жилого помещения по договору социального найма, договору найма жилого помещения жилищного фонда социального использования либо собственниками жилых помещений или членами семьи собственника жилого помещения (см. слайд 11)</a:t>
          </a:r>
        </a:p>
      </dsp:txBody>
      <dsp:txXfrm rot="-5400000">
        <a:off x="969591" y="49515"/>
        <a:ext cx="11178458" cy="812431"/>
      </dsp:txXfrm>
    </dsp:sp>
    <dsp:sp modelId="{4D9A62D9-B1C6-4E01-B127-6E7428CE8FD4}">
      <dsp:nvSpPr>
        <dsp:cNvPr id="0" name=""/>
        <dsp:cNvSpPr/>
      </dsp:nvSpPr>
      <dsp:spPr>
        <a:xfrm rot="5400000">
          <a:off x="-207769" y="1456312"/>
          <a:ext cx="1385128" cy="969590"/>
        </a:xfrm>
        <a:prstGeom prst="chevron">
          <a:avLst/>
        </a:prstGeom>
        <a:solidFill>
          <a:schemeClr val="accent1">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ru-RU" sz="1200" kern="1200" dirty="0">
              <a:latin typeface="Times New Roman" panose="02020603050405020304" pitchFamily="18" charset="0"/>
              <a:cs typeface="Times New Roman" panose="02020603050405020304" pitchFamily="18" charset="0"/>
            </a:rPr>
            <a:t> </a:t>
          </a:r>
        </a:p>
      </dsp:txBody>
      <dsp:txXfrm rot="-5400000">
        <a:off x="0" y="1733338"/>
        <a:ext cx="969590" cy="415538"/>
      </dsp:txXfrm>
    </dsp:sp>
    <dsp:sp modelId="{D293E40E-8997-42FE-83E4-0D97C8528D5D}">
      <dsp:nvSpPr>
        <dsp:cNvPr id="0" name=""/>
        <dsp:cNvSpPr/>
      </dsp:nvSpPr>
      <dsp:spPr>
        <a:xfrm rot="5400000">
          <a:off x="6130628" y="-3912495"/>
          <a:ext cx="900333" cy="11222409"/>
        </a:xfrm>
        <a:prstGeom prst="round2SameRect">
          <a:avLst/>
        </a:prstGeom>
        <a:solidFill>
          <a:schemeClr val="accent1">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ru-RU" sz="1200" kern="1200" dirty="0">
              <a:solidFill>
                <a:schemeClr val="bg1"/>
              </a:solidFill>
              <a:latin typeface="Times New Roman" panose="02020603050405020304" pitchFamily="18" charset="0"/>
              <a:cs typeface="Times New Roman" panose="02020603050405020304" pitchFamily="18" charset="0"/>
            </a:rPr>
            <a:t>являющиеся нанимателями жилых помещений по договорам социального найма, договорам найма жилых помещений жилищного фонда социального использования или членами семьи нанимателя жилого помещения по договору социального найма, договору найма жилого помещения жилищного фонда социального использования либо собственниками жилых помещений или членами семьи собственника жилого помещения и обеспеченные общей площадью жилого помещения на одного члена семьи менее </a:t>
          </a:r>
          <a:r>
            <a:rPr lang="ru-RU" sz="1200" b="1" kern="1200" dirty="0">
              <a:solidFill>
                <a:schemeClr val="bg1"/>
              </a:solidFill>
              <a:latin typeface="Times New Roman" panose="02020603050405020304" pitchFamily="18" charset="0"/>
              <a:cs typeface="Times New Roman" panose="02020603050405020304" pitchFamily="18" charset="0"/>
            </a:rPr>
            <a:t>учетной нормы</a:t>
          </a:r>
          <a:r>
            <a:rPr lang="ru-RU" sz="1200" kern="1200" dirty="0">
              <a:solidFill>
                <a:schemeClr val="bg1"/>
              </a:solidFill>
              <a:latin typeface="Times New Roman" panose="02020603050405020304" pitchFamily="18" charset="0"/>
              <a:cs typeface="Times New Roman" panose="02020603050405020304" pitchFamily="18" charset="0"/>
            </a:rPr>
            <a:t> (см. слайд 12)</a:t>
          </a:r>
        </a:p>
      </dsp:txBody>
      <dsp:txXfrm rot="-5400000">
        <a:off x="969591" y="1292493"/>
        <a:ext cx="11178458" cy="812431"/>
      </dsp:txXfrm>
    </dsp:sp>
    <dsp:sp modelId="{1FAB5B0E-8E20-49BD-9117-306F6E52CDD1}">
      <dsp:nvSpPr>
        <dsp:cNvPr id="0" name=""/>
        <dsp:cNvSpPr/>
      </dsp:nvSpPr>
      <dsp:spPr>
        <a:xfrm rot="5400000">
          <a:off x="-207769" y="2699289"/>
          <a:ext cx="1385128" cy="969590"/>
        </a:xfrm>
        <a:prstGeom prst="chevron">
          <a:avLst/>
        </a:prstGeom>
        <a:solidFill>
          <a:schemeClr val="accent1">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ru-RU" sz="1200" kern="1200" dirty="0">
              <a:latin typeface="Times New Roman" panose="02020603050405020304" pitchFamily="18" charset="0"/>
              <a:cs typeface="Times New Roman" panose="02020603050405020304" pitchFamily="18" charset="0"/>
            </a:rPr>
            <a:t> </a:t>
          </a:r>
        </a:p>
      </dsp:txBody>
      <dsp:txXfrm rot="-5400000">
        <a:off x="0" y="2976315"/>
        <a:ext cx="969590" cy="415538"/>
      </dsp:txXfrm>
    </dsp:sp>
    <dsp:sp modelId="{1532FEFF-351B-4234-ABB5-6BF2077629A5}">
      <dsp:nvSpPr>
        <dsp:cNvPr id="0" name=""/>
        <dsp:cNvSpPr/>
      </dsp:nvSpPr>
      <dsp:spPr>
        <a:xfrm rot="5400000">
          <a:off x="6229727" y="-2669517"/>
          <a:ext cx="702134" cy="11222409"/>
        </a:xfrm>
        <a:prstGeom prst="round2SameRect">
          <a:avLst/>
        </a:prstGeom>
        <a:solidFill>
          <a:schemeClr val="accent1">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ru-RU" sz="1200" kern="1200" dirty="0">
              <a:solidFill>
                <a:schemeClr val="bg1"/>
              </a:solidFill>
              <a:latin typeface="Times New Roman" panose="02020603050405020304" pitchFamily="18" charset="0"/>
              <a:cs typeface="Times New Roman" panose="02020603050405020304" pitchFamily="18" charset="0"/>
            </a:rPr>
            <a:t>проживающие в помещении, не отвечающем установленным для жилых помещений требованиям (см. слайд 13)</a:t>
          </a:r>
        </a:p>
      </dsp:txBody>
      <dsp:txXfrm rot="-5400000">
        <a:off x="969590" y="2624895"/>
        <a:ext cx="11188134" cy="633584"/>
      </dsp:txXfrm>
    </dsp:sp>
    <dsp:sp modelId="{10FE784B-A846-4B88-B700-E22F1471C217}">
      <dsp:nvSpPr>
        <dsp:cNvPr id="0" name=""/>
        <dsp:cNvSpPr/>
      </dsp:nvSpPr>
      <dsp:spPr>
        <a:xfrm rot="5400000">
          <a:off x="-207769" y="4036775"/>
          <a:ext cx="1385128" cy="969590"/>
        </a:xfrm>
        <a:prstGeom prst="chevron">
          <a:avLst/>
        </a:prstGeom>
        <a:solidFill>
          <a:schemeClr val="accent1">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ru-RU" sz="1200" kern="1200" dirty="0">
            <a:latin typeface="Times New Roman" panose="02020603050405020304" pitchFamily="18" charset="0"/>
            <a:cs typeface="Times New Roman" panose="02020603050405020304" pitchFamily="18" charset="0"/>
          </a:endParaRPr>
        </a:p>
      </dsp:txBody>
      <dsp:txXfrm rot="-5400000">
        <a:off x="0" y="4313801"/>
        <a:ext cx="969590" cy="415538"/>
      </dsp:txXfrm>
    </dsp:sp>
    <dsp:sp modelId="{D4D6764E-91D7-4F8F-A749-B06789F3C81F}">
      <dsp:nvSpPr>
        <dsp:cNvPr id="0" name=""/>
        <dsp:cNvSpPr/>
      </dsp:nvSpPr>
      <dsp:spPr>
        <a:xfrm rot="5400000">
          <a:off x="6036120" y="-1332031"/>
          <a:ext cx="1089349" cy="11222409"/>
        </a:xfrm>
        <a:prstGeom prst="round2SameRect">
          <a:avLst/>
        </a:prstGeom>
        <a:solidFill>
          <a:schemeClr val="accent1">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ru-RU" sz="1200" kern="1200" dirty="0">
              <a:solidFill>
                <a:schemeClr val="bg1"/>
              </a:solidFill>
              <a:latin typeface="Times New Roman" panose="02020603050405020304" pitchFamily="18" charset="0"/>
              <a:cs typeface="Times New Roman" panose="02020603050405020304" pitchFamily="18" charset="0"/>
            </a:rPr>
            <a:t>являющиеся нанимателями жилых помещений по договорам социального найма, договорам найма жилых помещений жилищного фонда социального использования, членами семьи нанимателя жилого помещения по договору социального найма, договору найма жилого помещения жилищного фонда социального использования или собственниками жилых помещений, членами семьи собственника жилого помещения, проживающими в квартире, занятой несколькими семьями, если в составе семьи имеется больной, страдающий тяжелой формой хронического заболевания, при которой совместное проживание с ним в одной квартире невозможно, и не имеющими иного жилого помещения, занимаемого по договору социального найма, договору найма жилого помещения жилищного фонда социального использования или принадлежащего на праве собственности (см. слайд 14)</a:t>
          </a:r>
        </a:p>
      </dsp:txBody>
      <dsp:txXfrm rot="-5400000">
        <a:off x="969590" y="3787677"/>
        <a:ext cx="11169231" cy="9829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D44420-BCF2-4C83-B7F0-A6AAF8AD1B82}">
      <dsp:nvSpPr>
        <dsp:cNvPr id="0" name=""/>
        <dsp:cNvSpPr/>
      </dsp:nvSpPr>
      <dsp:spPr>
        <a:xfrm>
          <a:off x="6047523" y="451"/>
          <a:ext cx="3975276" cy="23851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u="sng" kern="1200" dirty="0">
              <a:latin typeface="Times New Roman" panose="02020603050405020304" pitchFamily="18" charset="0"/>
              <a:cs typeface="Times New Roman" panose="02020603050405020304" pitchFamily="18" charset="0"/>
            </a:rPr>
            <a:t>Нормой предоставления</a:t>
          </a:r>
          <a:r>
            <a:rPr lang="ru-RU" sz="1800" kern="1200" dirty="0">
              <a:latin typeface="Times New Roman" panose="02020603050405020304" pitchFamily="18" charset="0"/>
              <a:cs typeface="Times New Roman" panose="02020603050405020304" pitchFamily="18" charset="0"/>
            </a:rPr>
            <a:t> площади жилого помещения по договору социального найма является минимальный размер площади жилого помещения, исходя из которого определяется размер общей площади жилого помещения, предоставляемого по договору социального найма</a:t>
          </a:r>
        </a:p>
      </dsp:txBody>
      <dsp:txXfrm>
        <a:off x="6047523" y="451"/>
        <a:ext cx="3975276" cy="2385165"/>
      </dsp:txXfrm>
    </dsp:sp>
    <dsp:sp modelId="{672F4916-9D32-45C0-A3F3-D425AFB8ABA6}">
      <dsp:nvSpPr>
        <dsp:cNvPr id="0" name=""/>
        <dsp:cNvSpPr/>
      </dsp:nvSpPr>
      <dsp:spPr>
        <a:xfrm>
          <a:off x="1278861" y="0"/>
          <a:ext cx="3975276" cy="2385165"/>
        </a:xfrm>
        <a:prstGeom prst="rect">
          <a:avLst/>
        </a:prstGeom>
        <a:solidFill>
          <a:schemeClr val="accent1">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u="sng" kern="1200" dirty="0">
              <a:latin typeface="Times New Roman" panose="02020603050405020304" pitchFamily="18" charset="0"/>
              <a:cs typeface="Times New Roman" panose="02020603050405020304" pitchFamily="18" charset="0"/>
            </a:rPr>
            <a:t>Учетной нормой</a:t>
          </a:r>
          <a:r>
            <a:rPr lang="ru-RU" sz="1800" kern="1200" dirty="0">
              <a:latin typeface="Times New Roman" panose="02020603050405020304" pitchFamily="18" charset="0"/>
              <a:cs typeface="Times New Roman" panose="02020603050405020304" pitchFamily="18" charset="0"/>
            </a:rPr>
            <a:t> площади жилого помещения является минимальный размер площади жилого помещения, исходя из которого определяется уровень обеспеченности граждан общей площадью жилого помещения в целях их принятия на учет в качестве нуждающихся в жилых помещениях</a:t>
          </a:r>
        </a:p>
      </dsp:txBody>
      <dsp:txXfrm>
        <a:off x="1278861" y="0"/>
        <a:ext cx="3975276" cy="238516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9E0A92-7FC5-42BF-99F7-30E344C27694}" type="datetimeFigureOut">
              <a:rPr lang="ru-RU" smtClean="0"/>
              <a:t>09.07.2024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72BF37-1E5C-4A80-BF7E-F0C9A75F5C46}" type="slidenum">
              <a:rPr lang="ru-RU" smtClean="0"/>
              <a:t>‹#›</a:t>
            </a:fld>
            <a:endParaRPr lang="ru-RU"/>
          </a:p>
        </p:txBody>
      </p:sp>
    </p:spTree>
    <p:extLst>
      <p:ext uri="{BB962C8B-B14F-4D97-AF65-F5344CB8AC3E}">
        <p14:creationId xmlns:p14="http://schemas.microsoft.com/office/powerpoint/2010/main" val="3057675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22275" y="1241425"/>
            <a:ext cx="5953125" cy="3349625"/>
          </a:xfrm>
        </p:spPr>
      </p:sp>
      <p:sp>
        <p:nvSpPr>
          <p:cNvPr id="3" name="Заметки 2"/>
          <p:cNvSpPr>
            <a:spLocks noGrp="1"/>
          </p:cNvSpPr>
          <p:nvPr>
            <p:ph type="body" idx="1"/>
          </p:nvPr>
        </p:nvSpPr>
        <p:spPr/>
        <p:txBody>
          <a:bodyPr/>
          <a:lstStyle/>
          <a:p>
            <a:pPr defTabSz="908274">
              <a:defRPr/>
            </a:pPr>
            <a:r>
              <a:rPr lang="ru-RU" dirty="0"/>
              <a:t>422н добавить</a:t>
            </a:r>
          </a:p>
          <a:p>
            <a:endParaRPr lang="ru-RU" dirty="0"/>
          </a:p>
        </p:txBody>
      </p:sp>
      <p:sp>
        <p:nvSpPr>
          <p:cNvPr id="4" name="Номер слайда 3"/>
          <p:cNvSpPr>
            <a:spLocks noGrp="1"/>
          </p:cNvSpPr>
          <p:nvPr>
            <p:ph type="sldNum" sz="quarter" idx="10"/>
          </p:nvPr>
        </p:nvSpPr>
        <p:spPr/>
        <p:txBody>
          <a:bodyPr/>
          <a:lstStyle/>
          <a:p>
            <a:fld id="{53F1F3AD-0BD0-4DE5-9BFB-B1A522819158}" type="slidenum">
              <a:rPr lang="ru-RU" smtClean="0"/>
              <a:t>5</a:t>
            </a:fld>
            <a:endParaRPr lang="ru-RU" dirty="0"/>
          </a:p>
        </p:txBody>
      </p:sp>
    </p:spTree>
    <p:extLst>
      <p:ext uri="{BB962C8B-B14F-4D97-AF65-F5344CB8AC3E}">
        <p14:creationId xmlns:p14="http://schemas.microsoft.com/office/powerpoint/2010/main" val="3482953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E49745D-4AB3-4FE9-B5CC-48C2ADA8087C}" type="slidenum">
              <a:rPr lang="ru-RU" smtClean="0"/>
              <a:t>10</a:t>
            </a:fld>
            <a:endParaRPr lang="ru-RU"/>
          </a:p>
        </p:txBody>
      </p:sp>
    </p:spTree>
    <p:extLst>
      <p:ext uri="{BB962C8B-B14F-4D97-AF65-F5344CB8AC3E}">
        <p14:creationId xmlns:p14="http://schemas.microsoft.com/office/powerpoint/2010/main" val="875868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E9795E6-C2A2-44B5-A07C-2959D7372063}" type="slidenum">
              <a:rPr lang="ru-RU" smtClean="0"/>
              <a:t>17</a:t>
            </a:fld>
            <a:endParaRPr lang="ru-RU"/>
          </a:p>
        </p:txBody>
      </p:sp>
    </p:spTree>
    <p:extLst>
      <p:ext uri="{BB962C8B-B14F-4D97-AF65-F5344CB8AC3E}">
        <p14:creationId xmlns:p14="http://schemas.microsoft.com/office/powerpoint/2010/main" val="3686574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8" name="Рисунок 7" descr="Изображение выглядит как легкий, плавание, дно океана">
            <a:extLst>
              <a:ext uri="{FF2B5EF4-FFF2-40B4-BE49-F238E27FC236}">
                <a16:creationId xmlns:a16="http://schemas.microsoft.com/office/drawing/2014/main" id="{C8C9DF60-62FA-8854-ADEC-1A2F682B58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663C9817-7807-71CC-550A-FDF81FB0B68D}"/>
              </a:ext>
            </a:extLst>
          </p:cNvPr>
          <p:cNvSpPr>
            <a:spLocks noGrp="1"/>
          </p:cNvSpPr>
          <p:nvPr>
            <p:ph type="ctrTitle"/>
          </p:nvPr>
        </p:nvSpPr>
        <p:spPr>
          <a:xfrm>
            <a:off x="4971472" y="614368"/>
            <a:ext cx="6629400" cy="2387600"/>
          </a:xfrm>
        </p:spPr>
        <p:txBody>
          <a:bodyPr anchor="b">
            <a:normAutofit/>
          </a:bodyPr>
          <a:lstStyle>
            <a:lvl1pPr algn="r">
              <a:defRPr sz="7200" b="1"/>
            </a:lvl1pPr>
          </a:lstStyle>
          <a:p>
            <a:r>
              <a:rPr lang="ru-RU"/>
              <a:t>Образец заголовка</a:t>
            </a:r>
            <a:endParaRPr lang="ru-UA"/>
          </a:p>
        </p:txBody>
      </p:sp>
      <p:sp>
        <p:nvSpPr>
          <p:cNvPr id="3" name="Подзаголовок 2">
            <a:extLst>
              <a:ext uri="{FF2B5EF4-FFF2-40B4-BE49-F238E27FC236}">
                <a16:creationId xmlns:a16="http://schemas.microsoft.com/office/drawing/2014/main" id="{0BF4817F-68F4-18E8-644D-A9CE57F42136}"/>
              </a:ext>
            </a:extLst>
          </p:cNvPr>
          <p:cNvSpPr>
            <a:spLocks noGrp="1"/>
          </p:cNvSpPr>
          <p:nvPr>
            <p:ph type="subTitle" idx="1"/>
          </p:nvPr>
        </p:nvSpPr>
        <p:spPr>
          <a:xfrm>
            <a:off x="4971470" y="3023397"/>
            <a:ext cx="6629401"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ru-UA"/>
          </a:p>
        </p:txBody>
      </p:sp>
      <p:sp>
        <p:nvSpPr>
          <p:cNvPr id="4" name="Дата 3">
            <a:extLst>
              <a:ext uri="{FF2B5EF4-FFF2-40B4-BE49-F238E27FC236}">
                <a16:creationId xmlns:a16="http://schemas.microsoft.com/office/drawing/2014/main" id="{00957222-2D22-E22E-6ABB-E13AC976340C}"/>
              </a:ext>
            </a:extLst>
          </p:cNvPr>
          <p:cNvSpPr>
            <a:spLocks noGrp="1"/>
          </p:cNvSpPr>
          <p:nvPr>
            <p:ph type="dt" sz="half" idx="10"/>
          </p:nvPr>
        </p:nvSpPr>
        <p:spPr/>
        <p:txBody>
          <a:bodyPr/>
          <a:lstStyle/>
          <a:p>
            <a:fld id="{496597CF-4C16-4C90-8DA1-D6B505B3FB8A}" type="datetimeFigureOut">
              <a:rPr lang="ru-UA" smtClean="0"/>
              <a:t>07/09/2024</a:t>
            </a:fld>
            <a:endParaRPr lang="ru-UA"/>
          </a:p>
        </p:txBody>
      </p:sp>
      <p:sp>
        <p:nvSpPr>
          <p:cNvPr id="5" name="Нижний колонтитул 4">
            <a:extLst>
              <a:ext uri="{FF2B5EF4-FFF2-40B4-BE49-F238E27FC236}">
                <a16:creationId xmlns:a16="http://schemas.microsoft.com/office/drawing/2014/main" id="{00E42697-3747-34E8-501B-2FD35EB00FBC}"/>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B558E43B-AD4E-4F78-AF74-174D70686047}"/>
              </a:ext>
            </a:extLst>
          </p:cNvPr>
          <p:cNvSpPr>
            <a:spLocks noGrp="1"/>
          </p:cNvSpPr>
          <p:nvPr>
            <p:ph type="sldNum" sz="quarter" idx="12"/>
          </p:nvPr>
        </p:nvSpPr>
        <p:spPr/>
        <p:txBody>
          <a:bodyPr/>
          <a:lstStyle/>
          <a:p>
            <a:fld id="{41924D00-4737-452A-B4DF-942AAAB67848}" type="slidenum">
              <a:rPr lang="ru-UA" smtClean="0"/>
              <a:t>‹#›</a:t>
            </a:fld>
            <a:endParaRPr lang="ru-UA"/>
          </a:p>
        </p:txBody>
      </p:sp>
    </p:spTree>
    <p:extLst>
      <p:ext uri="{BB962C8B-B14F-4D97-AF65-F5344CB8AC3E}">
        <p14:creationId xmlns:p14="http://schemas.microsoft.com/office/powerpoint/2010/main" val="3936765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2F96AA-BD55-FADF-1039-883BE43CB31E}"/>
              </a:ext>
            </a:extLst>
          </p:cNvPr>
          <p:cNvSpPr>
            <a:spLocks noGrp="1"/>
          </p:cNvSpPr>
          <p:nvPr>
            <p:ph type="title"/>
          </p:nvPr>
        </p:nvSpPr>
        <p:spPr/>
        <p:txBody>
          <a:bodyPr/>
          <a:lstStyle/>
          <a:p>
            <a:r>
              <a:rPr lang="ru-RU"/>
              <a:t>Образец заголовка</a:t>
            </a:r>
            <a:endParaRPr lang="ru-UA"/>
          </a:p>
        </p:txBody>
      </p:sp>
      <p:sp>
        <p:nvSpPr>
          <p:cNvPr id="3" name="Вертикальный текст 2">
            <a:extLst>
              <a:ext uri="{FF2B5EF4-FFF2-40B4-BE49-F238E27FC236}">
                <a16:creationId xmlns:a16="http://schemas.microsoft.com/office/drawing/2014/main" id="{6C5A9FF5-3309-BC72-F040-EEFF120E5CC0}"/>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Дата 3">
            <a:extLst>
              <a:ext uri="{FF2B5EF4-FFF2-40B4-BE49-F238E27FC236}">
                <a16:creationId xmlns:a16="http://schemas.microsoft.com/office/drawing/2014/main" id="{5135943C-D9DC-ED95-D5C1-165EADCB2F05}"/>
              </a:ext>
            </a:extLst>
          </p:cNvPr>
          <p:cNvSpPr>
            <a:spLocks noGrp="1"/>
          </p:cNvSpPr>
          <p:nvPr>
            <p:ph type="dt" sz="half" idx="10"/>
          </p:nvPr>
        </p:nvSpPr>
        <p:spPr/>
        <p:txBody>
          <a:bodyPr/>
          <a:lstStyle/>
          <a:p>
            <a:fld id="{496597CF-4C16-4C90-8DA1-D6B505B3FB8A}" type="datetimeFigureOut">
              <a:rPr lang="ru-UA" smtClean="0"/>
              <a:t>07/09/2024</a:t>
            </a:fld>
            <a:endParaRPr lang="ru-UA"/>
          </a:p>
        </p:txBody>
      </p:sp>
      <p:sp>
        <p:nvSpPr>
          <p:cNvPr id="5" name="Нижний колонтитул 4">
            <a:extLst>
              <a:ext uri="{FF2B5EF4-FFF2-40B4-BE49-F238E27FC236}">
                <a16:creationId xmlns:a16="http://schemas.microsoft.com/office/drawing/2014/main" id="{A548D134-CBE6-4395-E84C-88591FF204F9}"/>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548CBA4A-E0AE-70D7-57AF-ADAFC163EB7F}"/>
              </a:ext>
            </a:extLst>
          </p:cNvPr>
          <p:cNvSpPr>
            <a:spLocks noGrp="1"/>
          </p:cNvSpPr>
          <p:nvPr>
            <p:ph type="sldNum" sz="quarter" idx="12"/>
          </p:nvPr>
        </p:nvSpPr>
        <p:spPr/>
        <p:txBody>
          <a:bodyPr/>
          <a:lstStyle/>
          <a:p>
            <a:fld id="{41924D00-4737-452A-B4DF-942AAAB67848}" type="slidenum">
              <a:rPr lang="ru-UA" smtClean="0"/>
              <a:t>‹#›</a:t>
            </a:fld>
            <a:endParaRPr lang="ru-UA"/>
          </a:p>
        </p:txBody>
      </p:sp>
    </p:spTree>
    <p:extLst>
      <p:ext uri="{BB962C8B-B14F-4D97-AF65-F5344CB8AC3E}">
        <p14:creationId xmlns:p14="http://schemas.microsoft.com/office/powerpoint/2010/main" val="1356870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1EA6F005-754F-F5A7-66CA-EDA1960EFD89}"/>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ru-UA"/>
          </a:p>
        </p:txBody>
      </p:sp>
      <p:sp>
        <p:nvSpPr>
          <p:cNvPr id="3" name="Вертикальный текст 2">
            <a:extLst>
              <a:ext uri="{FF2B5EF4-FFF2-40B4-BE49-F238E27FC236}">
                <a16:creationId xmlns:a16="http://schemas.microsoft.com/office/drawing/2014/main" id="{603D6B94-8A9F-1216-C347-B89857CA5EAC}"/>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Дата 3">
            <a:extLst>
              <a:ext uri="{FF2B5EF4-FFF2-40B4-BE49-F238E27FC236}">
                <a16:creationId xmlns:a16="http://schemas.microsoft.com/office/drawing/2014/main" id="{100B3505-2DB3-C145-DFDF-ED32F50F265C}"/>
              </a:ext>
            </a:extLst>
          </p:cNvPr>
          <p:cNvSpPr>
            <a:spLocks noGrp="1"/>
          </p:cNvSpPr>
          <p:nvPr>
            <p:ph type="dt" sz="half" idx="10"/>
          </p:nvPr>
        </p:nvSpPr>
        <p:spPr/>
        <p:txBody>
          <a:bodyPr/>
          <a:lstStyle/>
          <a:p>
            <a:fld id="{496597CF-4C16-4C90-8DA1-D6B505B3FB8A}" type="datetimeFigureOut">
              <a:rPr lang="ru-UA" smtClean="0"/>
              <a:t>07/09/2024</a:t>
            </a:fld>
            <a:endParaRPr lang="ru-UA"/>
          </a:p>
        </p:txBody>
      </p:sp>
      <p:sp>
        <p:nvSpPr>
          <p:cNvPr id="5" name="Нижний колонтитул 4">
            <a:extLst>
              <a:ext uri="{FF2B5EF4-FFF2-40B4-BE49-F238E27FC236}">
                <a16:creationId xmlns:a16="http://schemas.microsoft.com/office/drawing/2014/main" id="{B0DCA8CC-71E6-4A3A-A746-4CD363CB21AD}"/>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37CBF84C-03D9-EFB3-ED4E-6638F656E5ED}"/>
              </a:ext>
            </a:extLst>
          </p:cNvPr>
          <p:cNvSpPr>
            <a:spLocks noGrp="1"/>
          </p:cNvSpPr>
          <p:nvPr>
            <p:ph type="sldNum" sz="quarter" idx="12"/>
          </p:nvPr>
        </p:nvSpPr>
        <p:spPr/>
        <p:txBody>
          <a:bodyPr/>
          <a:lstStyle/>
          <a:p>
            <a:fld id="{41924D00-4737-452A-B4DF-942AAAB67848}" type="slidenum">
              <a:rPr lang="ru-UA" smtClean="0"/>
              <a:t>‹#›</a:t>
            </a:fld>
            <a:endParaRPr lang="ru-UA"/>
          </a:p>
        </p:txBody>
      </p:sp>
    </p:spTree>
    <p:extLst>
      <p:ext uri="{BB962C8B-B14F-4D97-AF65-F5344CB8AC3E}">
        <p14:creationId xmlns:p14="http://schemas.microsoft.com/office/powerpoint/2010/main" val="3344990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0290DF-5133-495F-20FB-61195C11F350}"/>
              </a:ext>
            </a:extLst>
          </p:cNvPr>
          <p:cNvSpPr>
            <a:spLocks noGrp="1"/>
          </p:cNvSpPr>
          <p:nvPr>
            <p:ph type="title"/>
          </p:nvPr>
        </p:nvSpPr>
        <p:spPr/>
        <p:txBody>
          <a:bodyPr/>
          <a:lstStyle/>
          <a:p>
            <a:r>
              <a:rPr lang="ru-RU"/>
              <a:t>Образец заголовка</a:t>
            </a:r>
            <a:endParaRPr lang="ru-UA"/>
          </a:p>
        </p:txBody>
      </p:sp>
      <p:sp>
        <p:nvSpPr>
          <p:cNvPr id="3" name="Объект 2">
            <a:extLst>
              <a:ext uri="{FF2B5EF4-FFF2-40B4-BE49-F238E27FC236}">
                <a16:creationId xmlns:a16="http://schemas.microsoft.com/office/drawing/2014/main" id="{91ACA40E-C5DC-C59C-B26D-DF81BB12636A}"/>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Дата 3">
            <a:extLst>
              <a:ext uri="{FF2B5EF4-FFF2-40B4-BE49-F238E27FC236}">
                <a16:creationId xmlns:a16="http://schemas.microsoft.com/office/drawing/2014/main" id="{E8EBBB04-FEC2-3BBD-7F63-1C832D18436B}"/>
              </a:ext>
            </a:extLst>
          </p:cNvPr>
          <p:cNvSpPr>
            <a:spLocks noGrp="1"/>
          </p:cNvSpPr>
          <p:nvPr>
            <p:ph type="dt" sz="half" idx="10"/>
          </p:nvPr>
        </p:nvSpPr>
        <p:spPr/>
        <p:txBody>
          <a:bodyPr/>
          <a:lstStyle/>
          <a:p>
            <a:fld id="{496597CF-4C16-4C90-8DA1-D6B505B3FB8A}" type="datetimeFigureOut">
              <a:rPr lang="ru-UA" smtClean="0"/>
              <a:t>07/09/2024</a:t>
            </a:fld>
            <a:endParaRPr lang="ru-UA"/>
          </a:p>
        </p:txBody>
      </p:sp>
      <p:sp>
        <p:nvSpPr>
          <p:cNvPr id="5" name="Нижний колонтитул 4">
            <a:extLst>
              <a:ext uri="{FF2B5EF4-FFF2-40B4-BE49-F238E27FC236}">
                <a16:creationId xmlns:a16="http://schemas.microsoft.com/office/drawing/2014/main" id="{CEFCE9B9-F288-F0FC-9300-203871070EEC}"/>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83545535-B42C-BA3E-B8D5-0B414C9EB816}"/>
              </a:ext>
            </a:extLst>
          </p:cNvPr>
          <p:cNvSpPr>
            <a:spLocks noGrp="1"/>
          </p:cNvSpPr>
          <p:nvPr>
            <p:ph type="sldNum" sz="quarter" idx="12"/>
          </p:nvPr>
        </p:nvSpPr>
        <p:spPr/>
        <p:txBody>
          <a:bodyPr/>
          <a:lstStyle/>
          <a:p>
            <a:fld id="{41924D00-4737-452A-B4DF-942AAAB67848}" type="slidenum">
              <a:rPr lang="ru-UA" smtClean="0"/>
              <a:t>‹#›</a:t>
            </a:fld>
            <a:endParaRPr lang="ru-UA"/>
          </a:p>
        </p:txBody>
      </p:sp>
    </p:spTree>
    <p:extLst>
      <p:ext uri="{BB962C8B-B14F-4D97-AF65-F5344CB8AC3E}">
        <p14:creationId xmlns:p14="http://schemas.microsoft.com/office/powerpoint/2010/main" val="2377794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F3D2F63-5D9A-AB6E-BA12-8CC247D0E7EF}"/>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ru-UA"/>
          </a:p>
        </p:txBody>
      </p:sp>
      <p:sp>
        <p:nvSpPr>
          <p:cNvPr id="3" name="Текст 2">
            <a:extLst>
              <a:ext uri="{FF2B5EF4-FFF2-40B4-BE49-F238E27FC236}">
                <a16:creationId xmlns:a16="http://schemas.microsoft.com/office/drawing/2014/main" id="{0852869B-1F36-2F54-6D35-7FD15EE6F0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6EF94EC9-BFEE-08ED-CB80-7A340979A671}"/>
              </a:ext>
            </a:extLst>
          </p:cNvPr>
          <p:cNvSpPr>
            <a:spLocks noGrp="1"/>
          </p:cNvSpPr>
          <p:nvPr>
            <p:ph type="dt" sz="half" idx="10"/>
          </p:nvPr>
        </p:nvSpPr>
        <p:spPr/>
        <p:txBody>
          <a:bodyPr/>
          <a:lstStyle/>
          <a:p>
            <a:fld id="{496597CF-4C16-4C90-8DA1-D6B505B3FB8A}" type="datetimeFigureOut">
              <a:rPr lang="ru-UA" smtClean="0"/>
              <a:t>07/09/2024</a:t>
            </a:fld>
            <a:endParaRPr lang="ru-UA"/>
          </a:p>
        </p:txBody>
      </p:sp>
      <p:sp>
        <p:nvSpPr>
          <p:cNvPr id="5" name="Нижний колонтитул 4">
            <a:extLst>
              <a:ext uri="{FF2B5EF4-FFF2-40B4-BE49-F238E27FC236}">
                <a16:creationId xmlns:a16="http://schemas.microsoft.com/office/drawing/2014/main" id="{2289635E-C29B-CADA-D518-79B61CBF7928}"/>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02240E16-A74E-D431-7973-C549C4667875}"/>
              </a:ext>
            </a:extLst>
          </p:cNvPr>
          <p:cNvSpPr>
            <a:spLocks noGrp="1"/>
          </p:cNvSpPr>
          <p:nvPr>
            <p:ph type="sldNum" sz="quarter" idx="12"/>
          </p:nvPr>
        </p:nvSpPr>
        <p:spPr/>
        <p:txBody>
          <a:bodyPr/>
          <a:lstStyle/>
          <a:p>
            <a:fld id="{41924D00-4737-452A-B4DF-942AAAB67848}" type="slidenum">
              <a:rPr lang="ru-UA" smtClean="0"/>
              <a:t>‹#›</a:t>
            </a:fld>
            <a:endParaRPr lang="ru-UA"/>
          </a:p>
        </p:txBody>
      </p:sp>
    </p:spTree>
    <p:extLst>
      <p:ext uri="{BB962C8B-B14F-4D97-AF65-F5344CB8AC3E}">
        <p14:creationId xmlns:p14="http://schemas.microsoft.com/office/powerpoint/2010/main" val="192922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B3870E-99C3-12F9-9EA7-559A798BF5CF}"/>
              </a:ext>
            </a:extLst>
          </p:cNvPr>
          <p:cNvSpPr>
            <a:spLocks noGrp="1"/>
          </p:cNvSpPr>
          <p:nvPr>
            <p:ph type="title"/>
          </p:nvPr>
        </p:nvSpPr>
        <p:spPr/>
        <p:txBody>
          <a:bodyPr/>
          <a:lstStyle/>
          <a:p>
            <a:r>
              <a:rPr lang="ru-RU"/>
              <a:t>Образец заголовка</a:t>
            </a:r>
            <a:endParaRPr lang="ru-UA"/>
          </a:p>
        </p:txBody>
      </p:sp>
      <p:sp>
        <p:nvSpPr>
          <p:cNvPr id="3" name="Объект 2">
            <a:extLst>
              <a:ext uri="{FF2B5EF4-FFF2-40B4-BE49-F238E27FC236}">
                <a16:creationId xmlns:a16="http://schemas.microsoft.com/office/drawing/2014/main" id="{8F7CFA9B-3E0C-A7D4-46DD-E0C01C4046DF}"/>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Объект 3">
            <a:extLst>
              <a:ext uri="{FF2B5EF4-FFF2-40B4-BE49-F238E27FC236}">
                <a16:creationId xmlns:a16="http://schemas.microsoft.com/office/drawing/2014/main" id="{70EB9A3B-EC73-32A5-1F30-D0E199029C56}"/>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5" name="Дата 4">
            <a:extLst>
              <a:ext uri="{FF2B5EF4-FFF2-40B4-BE49-F238E27FC236}">
                <a16:creationId xmlns:a16="http://schemas.microsoft.com/office/drawing/2014/main" id="{C1D0171B-9F82-986C-D85C-2F7C05C23FED}"/>
              </a:ext>
            </a:extLst>
          </p:cNvPr>
          <p:cNvSpPr>
            <a:spLocks noGrp="1"/>
          </p:cNvSpPr>
          <p:nvPr>
            <p:ph type="dt" sz="half" idx="10"/>
          </p:nvPr>
        </p:nvSpPr>
        <p:spPr/>
        <p:txBody>
          <a:bodyPr/>
          <a:lstStyle/>
          <a:p>
            <a:fld id="{496597CF-4C16-4C90-8DA1-D6B505B3FB8A}" type="datetimeFigureOut">
              <a:rPr lang="ru-UA" smtClean="0"/>
              <a:t>07/09/2024</a:t>
            </a:fld>
            <a:endParaRPr lang="ru-UA"/>
          </a:p>
        </p:txBody>
      </p:sp>
      <p:sp>
        <p:nvSpPr>
          <p:cNvPr id="6" name="Нижний колонтитул 5">
            <a:extLst>
              <a:ext uri="{FF2B5EF4-FFF2-40B4-BE49-F238E27FC236}">
                <a16:creationId xmlns:a16="http://schemas.microsoft.com/office/drawing/2014/main" id="{7740C1A8-DE1A-1DF8-CBDB-90F6DF3DA3C0}"/>
              </a:ext>
            </a:extLst>
          </p:cNvPr>
          <p:cNvSpPr>
            <a:spLocks noGrp="1"/>
          </p:cNvSpPr>
          <p:nvPr>
            <p:ph type="ftr" sz="quarter" idx="11"/>
          </p:nvPr>
        </p:nvSpPr>
        <p:spPr/>
        <p:txBody>
          <a:bodyPr/>
          <a:lstStyle/>
          <a:p>
            <a:endParaRPr lang="ru-UA"/>
          </a:p>
        </p:txBody>
      </p:sp>
      <p:sp>
        <p:nvSpPr>
          <p:cNvPr id="7" name="Номер слайда 6">
            <a:extLst>
              <a:ext uri="{FF2B5EF4-FFF2-40B4-BE49-F238E27FC236}">
                <a16:creationId xmlns:a16="http://schemas.microsoft.com/office/drawing/2014/main" id="{D3F60885-C4B8-EAA0-68E8-DD1F8C0B4342}"/>
              </a:ext>
            </a:extLst>
          </p:cNvPr>
          <p:cNvSpPr>
            <a:spLocks noGrp="1"/>
          </p:cNvSpPr>
          <p:nvPr>
            <p:ph type="sldNum" sz="quarter" idx="12"/>
          </p:nvPr>
        </p:nvSpPr>
        <p:spPr/>
        <p:txBody>
          <a:bodyPr/>
          <a:lstStyle/>
          <a:p>
            <a:fld id="{41924D00-4737-452A-B4DF-942AAAB67848}" type="slidenum">
              <a:rPr lang="ru-UA" smtClean="0"/>
              <a:t>‹#›</a:t>
            </a:fld>
            <a:endParaRPr lang="ru-UA"/>
          </a:p>
        </p:txBody>
      </p:sp>
    </p:spTree>
    <p:extLst>
      <p:ext uri="{BB962C8B-B14F-4D97-AF65-F5344CB8AC3E}">
        <p14:creationId xmlns:p14="http://schemas.microsoft.com/office/powerpoint/2010/main" val="1083402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9FD52A8-256B-916D-2FC3-D696548565C9}"/>
              </a:ext>
            </a:extLst>
          </p:cNvPr>
          <p:cNvSpPr>
            <a:spLocks noGrp="1"/>
          </p:cNvSpPr>
          <p:nvPr>
            <p:ph type="title"/>
          </p:nvPr>
        </p:nvSpPr>
        <p:spPr>
          <a:xfrm>
            <a:off x="839788" y="365125"/>
            <a:ext cx="10515600" cy="1325563"/>
          </a:xfrm>
        </p:spPr>
        <p:txBody>
          <a:bodyPr/>
          <a:lstStyle/>
          <a:p>
            <a:r>
              <a:rPr lang="ru-RU"/>
              <a:t>Образец заголовка</a:t>
            </a:r>
            <a:endParaRPr lang="ru-UA"/>
          </a:p>
        </p:txBody>
      </p:sp>
      <p:sp>
        <p:nvSpPr>
          <p:cNvPr id="3" name="Текст 2">
            <a:extLst>
              <a:ext uri="{FF2B5EF4-FFF2-40B4-BE49-F238E27FC236}">
                <a16:creationId xmlns:a16="http://schemas.microsoft.com/office/drawing/2014/main" id="{0EC12683-D3CA-2857-6B3E-372D8B33AB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55A7E635-21EB-37ED-F5E4-DD70E13F05E5}"/>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5" name="Текст 4">
            <a:extLst>
              <a:ext uri="{FF2B5EF4-FFF2-40B4-BE49-F238E27FC236}">
                <a16:creationId xmlns:a16="http://schemas.microsoft.com/office/drawing/2014/main" id="{E440A72E-44FA-5E54-B83C-CE0DDA3E1B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DA5AFA90-45E7-DF7C-6A04-721C86D7C3AA}"/>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7" name="Дата 6">
            <a:extLst>
              <a:ext uri="{FF2B5EF4-FFF2-40B4-BE49-F238E27FC236}">
                <a16:creationId xmlns:a16="http://schemas.microsoft.com/office/drawing/2014/main" id="{ED127906-FB32-0C89-F809-3E93C463A300}"/>
              </a:ext>
            </a:extLst>
          </p:cNvPr>
          <p:cNvSpPr>
            <a:spLocks noGrp="1"/>
          </p:cNvSpPr>
          <p:nvPr>
            <p:ph type="dt" sz="half" idx="10"/>
          </p:nvPr>
        </p:nvSpPr>
        <p:spPr/>
        <p:txBody>
          <a:bodyPr/>
          <a:lstStyle/>
          <a:p>
            <a:fld id="{496597CF-4C16-4C90-8DA1-D6B505B3FB8A}" type="datetimeFigureOut">
              <a:rPr lang="ru-UA" smtClean="0"/>
              <a:t>07/09/2024</a:t>
            </a:fld>
            <a:endParaRPr lang="ru-UA"/>
          </a:p>
        </p:txBody>
      </p:sp>
      <p:sp>
        <p:nvSpPr>
          <p:cNvPr id="8" name="Нижний колонтитул 7">
            <a:extLst>
              <a:ext uri="{FF2B5EF4-FFF2-40B4-BE49-F238E27FC236}">
                <a16:creationId xmlns:a16="http://schemas.microsoft.com/office/drawing/2014/main" id="{0E280CD6-7486-8234-65D9-87357B955417}"/>
              </a:ext>
            </a:extLst>
          </p:cNvPr>
          <p:cNvSpPr>
            <a:spLocks noGrp="1"/>
          </p:cNvSpPr>
          <p:nvPr>
            <p:ph type="ftr" sz="quarter" idx="11"/>
          </p:nvPr>
        </p:nvSpPr>
        <p:spPr/>
        <p:txBody>
          <a:bodyPr/>
          <a:lstStyle/>
          <a:p>
            <a:endParaRPr lang="ru-UA"/>
          </a:p>
        </p:txBody>
      </p:sp>
      <p:sp>
        <p:nvSpPr>
          <p:cNvPr id="9" name="Номер слайда 8">
            <a:extLst>
              <a:ext uri="{FF2B5EF4-FFF2-40B4-BE49-F238E27FC236}">
                <a16:creationId xmlns:a16="http://schemas.microsoft.com/office/drawing/2014/main" id="{512D7CF4-8F8F-3624-AE91-F580EAECD72A}"/>
              </a:ext>
            </a:extLst>
          </p:cNvPr>
          <p:cNvSpPr>
            <a:spLocks noGrp="1"/>
          </p:cNvSpPr>
          <p:nvPr>
            <p:ph type="sldNum" sz="quarter" idx="12"/>
          </p:nvPr>
        </p:nvSpPr>
        <p:spPr/>
        <p:txBody>
          <a:bodyPr/>
          <a:lstStyle/>
          <a:p>
            <a:fld id="{41924D00-4737-452A-B4DF-942AAAB67848}" type="slidenum">
              <a:rPr lang="ru-UA" smtClean="0"/>
              <a:t>‹#›</a:t>
            </a:fld>
            <a:endParaRPr lang="ru-UA"/>
          </a:p>
        </p:txBody>
      </p:sp>
    </p:spTree>
    <p:extLst>
      <p:ext uri="{BB962C8B-B14F-4D97-AF65-F5344CB8AC3E}">
        <p14:creationId xmlns:p14="http://schemas.microsoft.com/office/powerpoint/2010/main" val="2622884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6B72E0F-DBD6-8D97-D8AC-D1F9DCF81A2D}"/>
              </a:ext>
            </a:extLst>
          </p:cNvPr>
          <p:cNvSpPr>
            <a:spLocks noGrp="1"/>
          </p:cNvSpPr>
          <p:nvPr>
            <p:ph type="title"/>
          </p:nvPr>
        </p:nvSpPr>
        <p:spPr/>
        <p:txBody>
          <a:bodyPr/>
          <a:lstStyle/>
          <a:p>
            <a:r>
              <a:rPr lang="ru-RU"/>
              <a:t>Образец заголовка</a:t>
            </a:r>
            <a:endParaRPr lang="ru-UA"/>
          </a:p>
        </p:txBody>
      </p:sp>
      <p:sp>
        <p:nvSpPr>
          <p:cNvPr id="3" name="Дата 2">
            <a:extLst>
              <a:ext uri="{FF2B5EF4-FFF2-40B4-BE49-F238E27FC236}">
                <a16:creationId xmlns:a16="http://schemas.microsoft.com/office/drawing/2014/main" id="{80B26E0D-82F2-A319-8866-AF1EE3186E6F}"/>
              </a:ext>
            </a:extLst>
          </p:cNvPr>
          <p:cNvSpPr>
            <a:spLocks noGrp="1"/>
          </p:cNvSpPr>
          <p:nvPr>
            <p:ph type="dt" sz="half" idx="10"/>
          </p:nvPr>
        </p:nvSpPr>
        <p:spPr/>
        <p:txBody>
          <a:bodyPr/>
          <a:lstStyle/>
          <a:p>
            <a:fld id="{496597CF-4C16-4C90-8DA1-D6B505B3FB8A}" type="datetimeFigureOut">
              <a:rPr lang="ru-UA" smtClean="0"/>
              <a:t>07/09/2024</a:t>
            </a:fld>
            <a:endParaRPr lang="ru-UA"/>
          </a:p>
        </p:txBody>
      </p:sp>
      <p:sp>
        <p:nvSpPr>
          <p:cNvPr id="4" name="Нижний колонтитул 3">
            <a:extLst>
              <a:ext uri="{FF2B5EF4-FFF2-40B4-BE49-F238E27FC236}">
                <a16:creationId xmlns:a16="http://schemas.microsoft.com/office/drawing/2014/main" id="{BCCA3FEA-97CD-2C30-1CF1-AD33337E8DE4}"/>
              </a:ext>
            </a:extLst>
          </p:cNvPr>
          <p:cNvSpPr>
            <a:spLocks noGrp="1"/>
          </p:cNvSpPr>
          <p:nvPr>
            <p:ph type="ftr" sz="quarter" idx="11"/>
          </p:nvPr>
        </p:nvSpPr>
        <p:spPr/>
        <p:txBody>
          <a:bodyPr/>
          <a:lstStyle/>
          <a:p>
            <a:endParaRPr lang="ru-UA"/>
          </a:p>
        </p:txBody>
      </p:sp>
      <p:sp>
        <p:nvSpPr>
          <p:cNvPr id="5" name="Номер слайда 4">
            <a:extLst>
              <a:ext uri="{FF2B5EF4-FFF2-40B4-BE49-F238E27FC236}">
                <a16:creationId xmlns:a16="http://schemas.microsoft.com/office/drawing/2014/main" id="{197B467E-5F37-F1BB-027C-8343D22776CA}"/>
              </a:ext>
            </a:extLst>
          </p:cNvPr>
          <p:cNvSpPr>
            <a:spLocks noGrp="1"/>
          </p:cNvSpPr>
          <p:nvPr>
            <p:ph type="sldNum" sz="quarter" idx="12"/>
          </p:nvPr>
        </p:nvSpPr>
        <p:spPr/>
        <p:txBody>
          <a:bodyPr/>
          <a:lstStyle/>
          <a:p>
            <a:fld id="{41924D00-4737-452A-B4DF-942AAAB67848}" type="slidenum">
              <a:rPr lang="ru-UA" smtClean="0"/>
              <a:t>‹#›</a:t>
            </a:fld>
            <a:endParaRPr lang="ru-UA"/>
          </a:p>
        </p:txBody>
      </p:sp>
    </p:spTree>
    <p:extLst>
      <p:ext uri="{BB962C8B-B14F-4D97-AF65-F5344CB8AC3E}">
        <p14:creationId xmlns:p14="http://schemas.microsoft.com/office/powerpoint/2010/main" val="3256433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19B41D92-BE9E-9E19-6DF3-8B2D8C6A5993}"/>
              </a:ext>
            </a:extLst>
          </p:cNvPr>
          <p:cNvSpPr>
            <a:spLocks noGrp="1"/>
          </p:cNvSpPr>
          <p:nvPr>
            <p:ph type="dt" sz="half" idx="10"/>
          </p:nvPr>
        </p:nvSpPr>
        <p:spPr/>
        <p:txBody>
          <a:bodyPr/>
          <a:lstStyle/>
          <a:p>
            <a:fld id="{496597CF-4C16-4C90-8DA1-D6B505B3FB8A}" type="datetimeFigureOut">
              <a:rPr lang="ru-UA" smtClean="0"/>
              <a:t>07/09/2024</a:t>
            </a:fld>
            <a:endParaRPr lang="ru-UA"/>
          </a:p>
        </p:txBody>
      </p:sp>
      <p:sp>
        <p:nvSpPr>
          <p:cNvPr id="3" name="Нижний колонтитул 2">
            <a:extLst>
              <a:ext uri="{FF2B5EF4-FFF2-40B4-BE49-F238E27FC236}">
                <a16:creationId xmlns:a16="http://schemas.microsoft.com/office/drawing/2014/main" id="{EA40F74A-1146-005B-7255-E1323CD13604}"/>
              </a:ext>
            </a:extLst>
          </p:cNvPr>
          <p:cNvSpPr>
            <a:spLocks noGrp="1"/>
          </p:cNvSpPr>
          <p:nvPr>
            <p:ph type="ftr" sz="quarter" idx="11"/>
          </p:nvPr>
        </p:nvSpPr>
        <p:spPr/>
        <p:txBody>
          <a:bodyPr/>
          <a:lstStyle/>
          <a:p>
            <a:endParaRPr lang="ru-UA"/>
          </a:p>
        </p:txBody>
      </p:sp>
      <p:sp>
        <p:nvSpPr>
          <p:cNvPr id="4" name="Номер слайда 3">
            <a:extLst>
              <a:ext uri="{FF2B5EF4-FFF2-40B4-BE49-F238E27FC236}">
                <a16:creationId xmlns:a16="http://schemas.microsoft.com/office/drawing/2014/main" id="{4072E549-17A8-6AD2-B628-ACCFE8E60B49}"/>
              </a:ext>
            </a:extLst>
          </p:cNvPr>
          <p:cNvSpPr>
            <a:spLocks noGrp="1"/>
          </p:cNvSpPr>
          <p:nvPr>
            <p:ph type="sldNum" sz="quarter" idx="12"/>
          </p:nvPr>
        </p:nvSpPr>
        <p:spPr/>
        <p:txBody>
          <a:bodyPr/>
          <a:lstStyle/>
          <a:p>
            <a:fld id="{41924D00-4737-452A-B4DF-942AAAB67848}" type="slidenum">
              <a:rPr lang="ru-UA" smtClean="0"/>
              <a:t>‹#›</a:t>
            </a:fld>
            <a:endParaRPr lang="ru-UA"/>
          </a:p>
        </p:txBody>
      </p:sp>
    </p:spTree>
    <p:extLst>
      <p:ext uri="{BB962C8B-B14F-4D97-AF65-F5344CB8AC3E}">
        <p14:creationId xmlns:p14="http://schemas.microsoft.com/office/powerpoint/2010/main" val="4293781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F17649-8552-7AEF-6837-895F209432A1}"/>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UA"/>
          </a:p>
        </p:txBody>
      </p:sp>
      <p:sp>
        <p:nvSpPr>
          <p:cNvPr id="3" name="Объект 2">
            <a:extLst>
              <a:ext uri="{FF2B5EF4-FFF2-40B4-BE49-F238E27FC236}">
                <a16:creationId xmlns:a16="http://schemas.microsoft.com/office/drawing/2014/main" id="{1D93E56F-109C-170E-0206-CF7B1C2316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Текст 3">
            <a:extLst>
              <a:ext uri="{FF2B5EF4-FFF2-40B4-BE49-F238E27FC236}">
                <a16:creationId xmlns:a16="http://schemas.microsoft.com/office/drawing/2014/main" id="{8AECE311-192B-FC94-9E46-A12A76C309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62FEC3FC-7454-D234-472A-29518D9DE510}"/>
              </a:ext>
            </a:extLst>
          </p:cNvPr>
          <p:cNvSpPr>
            <a:spLocks noGrp="1"/>
          </p:cNvSpPr>
          <p:nvPr>
            <p:ph type="dt" sz="half" idx="10"/>
          </p:nvPr>
        </p:nvSpPr>
        <p:spPr/>
        <p:txBody>
          <a:bodyPr/>
          <a:lstStyle/>
          <a:p>
            <a:fld id="{496597CF-4C16-4C90-8DA1-D6B505B3FB8A}" type="datetimeFigureOut">
              <a:rPr lang="ru-UA" smtClean="0"/>
              <a:t>07/09/2024</a:t>
            </a:fld>
            <a:endParaRPr lang="ru-UA"/>
          </a:p>
        </p:txBody>
      </p:sp>
      <p:sp>
        <p:nvSpPr>
          <p:cNvPr id="6" name="Нижний колонтитул 5">
            <a:extLst>
              <a:ext uri="{FF2B5EF4-FFF2-40B4-BE49-F238E27FC236}">
                <a16:creationId xmlns:a16="http://schemas.microsoft.com/office/drawing/2014/main" id="{CDF5419C-2F48-F79D-FCA0-EAAD9C9B7447}"/>
              </a:ext>
            </a:extLst>
          </p:cNvPr>
          <p:cNvSpPr>
            <a:spLocks noGrp="1"/>
          </p:cNvSpPr>
          <p:nvPr>
            <p:ph type="ftr" sz="quarter" idx="11"/>
          </p:nvPr>
        </p:nvSpPr>
        <p:spPr/>
        <p:txBody>
          <a:bodyPr/>
          <a:lstStyle/>
          <a:p>
            <a:endParaRPr lang="ru-UA"/>
          </a:p>
        </p:txBody>
      </p:sp>
      <p:sp>
        <p:nvSpPr>
          <p:cNvPr id="7" name="Номер слайда 6">
            <a:extLst>
              <a:ext uri="{FF2B5EF4-FFF2-40B4-BE49-F238E27FC236}">
                <a16:creationId xmlns:a16="http://schemas.microsoft.com/office/drawing/2014/main" id="{D4D33907-DC93-290B-331A-84C344CB7DB9}"/>
              </a:ext>
            </a:extLst>
          </p:cNvPr>
          <p:cNvSpPr>
            <a:spLocks noGrp="1"/>
          </p:cNvSpPr>
          <p:nvPr>
            <p:ph type="sldNum" sz="quarter" idx="12"/>
          </p:nvPr>
        </p:nvSpPr>
        <p:spPr/>
        <p:txBody>
          <a:bodyPr/>
          <a:lstStyle/>
          <a:p>
            <a:fld id="{41924D00-4737-452A-B4DF-942AAAB67848}" type="slidenum">
              <a:rPr lang="ru-UA" smtClean="0"/>
              <a:t>‹#›</a:t>
            </a:fld>
            <a:endParaRPr lang="ru-UA"/>
          </a:p>
        </p:txBody>
      </p:sp>
    </p:spTree>
    <p:extLst>
      <p:ext uri="{BB962C8B-B14F-4D97-AF65-F5344CB8AC3E}">
        <p14:creationId xmlns:p14="http://schemas.microsoft.com/office/powerpoint/2010/main" val="2559024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814918A-9FA6-413D-C4A3-D8AC7B915C0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UA"/>
          </a:p>
        </p:txBody>
      </p:sp>
      <p:sp>
        <p:nvSpPr>
          <p:cNvPr id="3" name="Рисунок 2">
            <a:extLst>
              <a:ext uri="{FF2B5EF4-FFF2-40B4-BE49-F238E27FC236}">
                <a16:creationId xmlns:a16="http://schemas.microsoft.com/office/drawing/2014/main" id="{EEBE125C-3AE2-265D-A52D-C348D00E28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UA"/>
          </a:p>
        </p:txBody>
      </p:sp>
      <p:sp>
        <p:nvSpPr>
          <p:cNvPr id="4" name="Текст 3">
            <a:extLst>
              <a:ext uri="{FF2B5EF4-FFF2-40B4-BE49-F238E27FC236}">
                <a16:creationId xmlns:a16="http://schemas.microsoft.com/office/drawing/2014/main" id="{ED7798E2-2BE7-0F40-95A6-35830FD13D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EAB09D6F-0B0C-A4C5-0BF8-2112BDF1ACD0}"/>
              </a:ext>
            </a:extLst>
          </p:cNvPr>
          <p:cNvSpPr>
            <a:spLocks noGrp="1"/>
          </p:cNvSpPr>
          <p:nvPr>
            <p:ph type="dt" sz="half" idx="10"/>
          </p:nvPr>
        </p:nvSpPr>
        <p:spPr/>
        <p:txBody>
          <a:bodyPr/>
          <a:lstStyle/>
          <a:p>
            <a:fld id="{496597CF-4C16-4C90-8DA1-D6B505B3FB8A}" type="datetimeFigureOut">
              <a:rPr lang="ru-UA" smtClean="0"/>
              <a:t>07/09/2024</a:t>
            </a:fld>
            <a:endParaRPr lang="ru-UA"/>
          </a:p>
        </p:txBody>
      </p:sp>
      <p:sp>
        <p:nvSpPr>
          <p:cNvPr id="6" name="Нижний колонтитул 5">
            <a:extLst>
              <a:ext uri="{FF2B5EF4-FFF2-40B4-BE49-F238E27FC236}">
                <a16:creationId xmlns:a16="http://schemas.microsoft.com/office/drawing/2014/main" id="{673F9566-192B-B133-3FF5-DABC90617396}"/>
              </a:ext>
            </a:extLst>
          </p:cNvPr>
          <p:cNvSpPr>
            <a:spLocks noGrp="1"/>
          </p:cNvSpPr>
          <p:nvPr>
            <p:ph type="ftr" sz="quarter" idx="11"/>
          </p:nvPr>
        </p:nvSpPr>
        <p:spPr/>
        <p:txBody>
          <a:bodyPr/>
          <a:lstStyle/>
          <a:p>
            <a:endParaRPr lang="ru-UA"/>
          </a:p>
        </p:txBody>
      </p:sp>
      <p:sp>
        <p:nvSpPr>
          <p:cNvPr id="7" name="Номер слайда 6">
            <a:extLst>
              <a:ext uri="{FF2B5EF4-FFF2-40B4-BE49-F238E27FC236}">
                <a16:creationId xmlns:a16="http://schemas.microsoft.com/office/drawing/2014/main" id="{6761F101-4C43-86A9-37C2-DBE8F88781DC}"/>
              </a:ext>
            </a:extLst>
          </p:cNvPr>
          <p:cNvSpPr>
            <a:spLocks noGrp="1"/>
          </p:cNvSpPr>
          <p:nvPr>
            <p:ph type="sldNum" sz="quarter" idx="12"/>
          </p:nvPr>
        </p:nvSpPr>
        <p:spPr/>
        <p:txBody>
          <a:bodyPr/>
          <a:lstStyle/>
          <a:p>
            <a:fld id="{41924D00-4737-452A-B4DF-942AAAB67848}" type="slidenum">
              <a:rPr lang="ru-UA" smtClean="0"/>
              <a:t>‹#›</a:t>
            </a:fld>
            <a:endParaRPr lang="ru-UA"/>
          </a:p>
        </p:txBody>
      </p:sp>
    </p:spTree>
    <p:extLst>
      <p:ext uri="{BB962C8B-B14F-4D97-AF65-F5344CB8AC3E}">
        <p14:creationId xmlns:p14="http://schemas.microsoft.com/office/powerpoint/2010/main" val="2251355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Рисунок 7" descr="Изображение выглядит как вентилятор">
            <a:extLst>
              <a:ext uri="{FF2B5EF4-FFF2-40B4-BE49-F238E27FC236}">
                <a16:creationId xmlns:a16="http://schemas.microsoft.com/office/drawing/2014/main" id="{2903A12A-E554-97BC-449A-9BD621AF29C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2" name="Заголовок 1">
            <a:extLst>
              <a:ext uri="{FF2B5EF4-FFF2-40B4-BE49-F238E27FC236}">
                <a16:creationId xmlns:a16="http://schemas.microsoft.com/office/drawing/2014/main" id="{E4120FA6-097A-A029-1848-FFF71C458D2B}"/>
              </a:ext>
            </a:extLst>
          </p:cNvPr>
          <p:cNvSpPr>
            <a:spLocks noGrp="1"/>
          </p:cNvSpPr>
          <p:nvPr>
            <p:ph type="title"/>
          </p:nvPr>
        </p:nvSpPr>
        <p:spPr>
          <a:xfrm>
            <a:off x="838200" y="365126"/>
            <a:ext cx="10515600" cy="466148"/>
          </a:xfrm>
          <a:prstGeom prst="rect">
            <a:avLst/>
          </a:prstGeom>
        </p:spPr>
        <p:txBody>
          <a:bodyPr vert="horz" lIns="91440" tIns="45720" rIns="91440" bIns="45720" rtlCol="0" anchor="ctr">
            <a:normAutofit/>
          </a:bodyPr>
          <a:lstStyle/>
          <a:p>
            <a:r>
              <a:rPr lang="ru-RU"/>
              <a:t>Образец заголовка</a:t>
            </a:r>
            <a:endParaRPr lang="ru-UA"/>
          </a:p>
        </p:txBody>
      </p:sp>
      <p:sp>
        <p:nvSpPr>
          <p:cNvPr id="3" name="Текст 2">
            <a:extLst>
              <a:ext uri="{FF2B5EF4-FFF2-40B4-BE49-F238E27FC236}">
                <a16:creationId xmlns:a16="http://schemas.microsoft.com/office/drawing/2014/main" id="{F38C31E0-074B-E361-C8F7-5340311675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Дата 3">
            <a:extLst>
              <a:ext uri="{FF2B5EF4-FFF2-40B4-BE49-F238E27FC236}">
                <a16:creationId xmlns:a16="http://schemas.microsoft.com/office/drawing/2014/main" id="{B5BB52E6-2580-E82A-81C4-7BAB47DD21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6597CF-4C16-4C90-8DA1-D6B505B3FB8A}" type="datetimeFigureOut">
              <a:rPr lang="ru-UA" smtClean="0"/>
              <a:t>07/09/2024</a:t>
            </a:fld>
            <a:endParaRPr lang="ru-UA"/>
          </a:p>
        </p:txBody>
      </p:sp>
      <p:sp>
        <p:nvSpPr>
          <p:cNvPr id="5" name="Нижний колонтитул 4">
            <a:extLst>
              <a:ext uri="{FF2B5EF4-FFF2-40B4-BE49-F238E27FC236}">
                <a16:creationId xmlns:a16="http://schemas.microsoft.com/office/drawing/2014/main" id="{3156DD58-BBBF-E407-FF8D-CF2452A7D7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UA"/>
          </a:p>
        </p:txBody>
      </p:sp>
      <p:sp>
        <p:nvSpPr>
          <p:cNvPr id="6" name="Номер слайда 5">
            <a:extLst>
              <a:ext uri="{FF2B5EF4-FFF2-40B4-BE49-F238E27FC236}">
                <a16:creationId xmlns:a16="http://schemas.microsoft.com/office/drawing/2014/main" id="{2409E600-5557-EF30-AF5E-EADF5BB61F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924D00-4737-452A-B4DF-942AAAB67848}" type="slidenum">
              <a:rPr lang="ru-UA" smtClean="0"/>
              <a:t>‹#›</a:t>
            </a:fld>
            <a:endParaRPr lang="ru-UA"/>
          </a:p>
        </p:txBody>
      </p:sp>
    </p:spTree>
    <p:extLst>
      <p:ext uri="{BB962C8B-B14F-4D97-AF65-F5344CB8AC3E}">
        <p14:creationId xmlns:p14="http://schemas.microsoft.com/office/powerpoint/2010/main" val="14911649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consultantplus://offline/ref=74ACB8C36E93D8884B6DE2CCF39FB2940016413AACE1E9AE9B57864BF2BF0057FCE443A065BF1B8243617192A88107369901CC80A07F03A8E5t4H"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D1758DD-2C92-1186-179D-7A52F918BEA1}"/>
              </a:ext>
            </a:extLst>
          </p:cNvPr>
          <p:cNvSpPr>
            <a:spLocks noGrp="1"/>
          </p:cNvSpPr>
          <p:nvPr>
            <p:ph type="ctrTitle"/>
          </p:nvPr>
        </p:nvSpPr>
        <p:spPr>
          <a:xfrm>
            <a:off x="5306450" y="369925"/>
            <a:ext cx="6629400" cy="2387600"/>
          </a:xfrm>
        </p:spPr>
        <p:txBody>
          <a:bodyPr>
            <a:normAutofit/>
          </a:bodyPr>
          <a:lstStyle/>
          <a:p>
            <a:pPr algn="ctr"/>
            <a:r>
              <a:rPr lang="ru-RU" sz="3600" dirty="0">
                <a:latin typeface="Times New Roman" panose="02020603050405020304" pitchFamily="18" charset="0"/>
                <a:cs typeface="Times New Roman" panose="02020603050405020304" pitchFamily="18" charset="0"/>
              </a:rPr>
              <a:t>Условия предоставления молодым ученым социальной выплаты для приобретения жилых помещений</a:t>
            </a:r>
            <a:endParaRPr lang="ru-UA" sz="3600" dirty="0"/>
          </a:p>
        </p:txBody>
      </p:sp>
      <p:sp>
        <p:nvSpPr>
          <p:cNvPr id="3" name="TextBox 2">
            <a:extLst>
              <a:ext uri="{FF2B5EF4-FFF2-40B4-BE49-F238E27FC236}">
                <a16:creationId xmlns:a16="http://schemas.microsoft.com/office/drawing/2014/main" id="{0739B176-78BD-455E-817C-0C5F1A70A6EA}"/>
              </a:ext>
            </a:extLst>
          </p:cNvPr>
          <p:cNvSpPr txBox="1"/>
          <p:nvPr/>
        </p:nvSpPr>
        <p:spPr>
          <a:xfrm>
            <a:off x="5366541" y="2967335"/>
            <a:ext cx="6509218" cy="461665"/>
          </a:xfrm>
          <a:prstGeom prst="rect">
            <a:avLst/>
          </a:prstGeom>
          <a:noFill/>
        </p:spPr>
        <p:txBody>
          <a:bodyPr wrap="none" rtlCol="0">
            <a:spAutoFit/>
          </a:bodyPr>
          <a:lstStyle/>
          <a:p>
            <a:r>
              <a:rPr lang="en-US" sz="2400" dirty="0">
                <a:solidFill>
                  <a:schemeClr val="bg1"/>
                </a:solidFill>
              </a:rPr>
              <a:t>https://minobrnauki.gov.ru/action/jhpolitika/gzsg/</a:t>
            </a:r>
            <a:endParaRPr lang="ru-RU" sz="2400" dirty="0">
              <a:solidFill>
                <a:schemeClr val="bg1"/>
              </a:solidFill>
            </a:endParaRPr>
          </a:p>
        </p:txBody>
      </p:sp>
    </p:spTree>
    <p:extLst>
      <p:ext uri="{BB962C8B-B14F-4D97-AF65-F5344CB8AC3E}">
        <p14:creationId xmlns:p14="http://schemas.microsoft.com/office/powerpoint/2010/main" val="3839508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4D46C-1D23-8547-BB33-F0756F889247}"/>
              </a:ext>
            </a:extLst>
          </p:cNvPr>
          <p:cNvSpPr>
            <a:spLocks noGrp="1"/>
          </p:cNvSpPr>
          <p:nvPr>
            <p:ph type="title"/>
          </p:nvPr>
        </p:nvSpPr>
        <p:spPr/>
        <p:txBody>
          <a:bodyPr>
            <a:normAutofit fontScale="90000"/>
          </a:bodyPr>
          <a:lstStyle/>
          <a:p>
            <a:pPr algn="ctr"/>
            <a:r>
              <a:rPr lang="ru-RU" dirty="0">
                <a:latin typeface="Times New Roman" panose="02020603050405020304" pitchFamily="18" charset="0"/>
                <a:cs typeface="Times New Roman" panose="02020603050405020304" pitchFamily="18" charset="0"/>
              </a:rPr>
              <a:t>Возраст молодого ученого</a:t>
            </a:r>
          </a:p>
        </p:txBody>
      </p:sp>
      <p:graphicFrame>
        <p:nvGraphicFramePr>
          <p:cNvPr id="28" name="Схема 27"/>
          <p:cNvGraphicFramePr/>
          <p:nvPr>
            <p:extLst>
              <p:ext uri="{D42A27DB-BD31-4B8C-83A1-F6EECF244321}">
                <p14:modId xmlns:p14="http://schemas.microsoft.com/office/powerpoint/2010/main" val="1433652753"/>
              </p:ext>
            </p:extLst>
          </p:nvPr>
        </p:nvGraphicFramePr>
        <p:xfrm>
          <a:off x="1676400" y="352426"/>
          <a:ext cx="8528867" cy="60936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4463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28"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126748" y="982455"/>
            <a:ext cx="5945109" cy="954107"/>
          </a:xfrm>
          <a:prstGeom prst="rect">
            <a:avLst/>
          </a:prstGeom>
        </p:spPr>
        <p:txBody>
          <a:bodyPr wrap="square">
            <a:spAutoFit/>
          </a:bodyPr>
          <a:lstStyle/>
          <a:p>
            <a:pPr algn="just"/>
            <a:r>
              <a:rPr lang="ru-RU" sz="1400" dirty="0">
                <a:solidFill>
                  <a:schemeClr val="bg1"/>
                </a:solidFill>
                <a:latin typeface="Times New Roman" panose="02020603050405020304" pitchFamily="18" charset="0"/>
                <a:cs typeface="Times New Roman" panose="02020603050405020304" pitchFamily="18" charset="0"/>
              </a:rPr>
              <a:t>Перечень должностей научных работников, подлежащих замещению по конкурсу, утвержденный приказом Министерства науки и высшего образования Российской Федерации от 05.08.2021 № 715</a:t>
            </a:r>
          </a:p>
          <a:p>
            <a:pPr algn="just"/>
            <a:r>
              <a:rPr lang="ru-RU" sz="1400" dirty="0">
                <a:solidFill>
                  <a:schemeClr val="bg1"/>
                </a:solidFill>
                <a:latin typeface="Times New Roman" panose="02020603050405020304" pitchFamily="18" charset="0"/>
                <a:cs typeface="Times New Roman" panose="02020603050405020304" pitchFamily="18" charset="0"/>
              </a:rPr>
              <a:t>Должность лаборанта-исследователя исключена из списка в 2024 г.</a:t>
            </a:r>
          </a:p>
        </p:txBody>
      </p:sp>
      <p:graphicFrame>
        <p:nvGraphicFramePr>
          <p:cNvPr id="10" name="Таблица 9"/>
          <p:cNvGraphicFramePr>
            <a:graphicFrameLocks noGrp="1"/>
          </p:cNvGraphicFramePr>
          <p:nvPr>
            <p:extLst>
              <p:ext uri="{D42A27DB-BD31-4B8C-83A1-F6EECF244321}">
                <p14:modId xmlns:p14="http://schemas.microsoft.com/office/powerpoint/2010/main" val="2669904327"/>
              </p:ext>
            </p:extLst>
          </p:nvPr>
        </p:nvGraphicFramePr>
        <p:xfrm>
          <a:off x="217282" y="2008191"/>
          <a:ext cx="5854575" cy="4481041"/>
        </p:xfrm>
        <a:graphic>
          <a:graphicData uri="http://schemas.openxmlformats.org/drawingml/2006/table">
            <a:tbl>
              <a:tblPr firstRow="1" firstCol="1" bandRow="1">
                <a:tableStyleId>{3C2FFA5D-87B4-456A-9821-1D502468CF0F}</a:tableStyleId>
              </a:tblPr>
              <a:tblGrid>
                <a:gridCol w="445781">
                  <a:extLst>
                    <a:ext uri="{9D8B030D-6E8A-4147-A177-3AD203B41FA5}">
                      <a16:colId xmlns:a16="http://schemas.microsoft.com/office/drawing/2014/main" val="2629594196"/>
                    </a:ext>
                  </a:extLst>
                </a:gridCol>
                <a:gridCol w="5408794">
                  <a:extLst>
                    <a:ext uri="{9D8B030D-6E8A-4147-A177-3AD203B41FA5}">
                      <a16:colId xmlns:a16="http://schemas.microsoft.com/office/drawing/2014/main" val="3359517534"/>
                    </a:ext>
                  </a:extLst>
                </a:gridCol>
              </a:tblGrid>
              <a:tr h="408269">
                <a:tc>
                  <a:txBody>
                    <a:bodyPr/>
                    <a:lstStyle/>
                    <a:p>
                      <a:pPr algn="ctr">
                        <a:lnSpc>
                          <a:spcPct val="107000"/>
                        </a:lnSpc>
                        <a:spcAft>
                          <a:spcPts val="0"/>
                        </a:spcAft>
                      </a:pPr>
                      <a:r>
                        <a:rPr lang="ru-RU" sz="1200" dirty="0">
                          <a:effectLst/>
                        </a:rPr>
                        <a:t>№ п/п</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985" marR="51985" marT="0" marB="0"/>
                </a:tc>
                <a:tc>
                  <a:txBody>
                    <a:bodyPr/>
                    <a:lstStyle/>
                    <a:p>
                      <a:pPr algn="ctr">
                        <a:lnSpc>
                          <a:spcPct val="107000"/>
                        </a:lnSpc>
                        <a:spcAft>
                          <a:spcPts val="0"/>
                        </a:spcAft>
                      </a:pPr>
                      <a:r>
                        <a:rPr lang="ru-RU" sz="1200" dirty="0">
                          <a:effectLst/>
                        </a:rPr>
                        <a:t>Должность</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609497277"/>
                  </a:ext>
                </a:extLst>
              </a:tr>
              <a:tr h="252681">
                <a:tc>
                  <a:txBody>
                    <a:bodyPr/>
                    <a:lstStyle/>
                    <a:p>
                      <a:pPr marL="0" lvl="0" indent="0">
                        <a:lnSpc>
                          <a:spcPct val="107000"/>
                        </a:lnSpc>
                        <a:spcAft>
                          <a:spcPts val="0"/>
                        </a:spcAft>
                        <a:buFont typeface="+mj-lt"/>
                        <a:buNone/>
                      </a:pPr>
                      <a:r>
                        <a:rPr lang="ru-RU" sz="1200" dirty="0">
                          <a:effectLst/>
                        </a:rPr>
                        <a:t>1. </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200" dirty="0">
                          <a:effectLst/>
                        </a:rPr>
                        <a:t>Заместитель директора (заведующего, начальника) по научной работе</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357161434"/>
                  </a:ext>
                </a:extLst>
              </a:tr>
              <a:tr h="209575">
                <a:tc>
                  <a:txBody>
                    <a:bodyPr/>
                    <a:lstStyle/>
                    <a:p>
                      <a:pPr marL="0" lvl="0" indent="0">
                        <a:lnSpc>
                          <a:spcPct val="107000"/>
                        </a:lnSpc>
                        <a:spcAft>
                          <a:spcPts val="0"/>
                        </a:spcAft>
                        <a:buFont typeface="+mj-lt"/>
                        <a:buNone/>
                      </a:pPr>
                      <a:r>
                        <a:rPr lang="ru-RU" sz="1200" dirty="0">
                          <a:effectLst/>
                        </a:rPr>
                        <a:t>2. </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200" dirty="0">
                          <a:effectLst/>
                        </a:rPr>
                        <a:t>Главный (генеральный) конструктор</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2893514484"/>
                  </a:ext>
                </a:extLst>
              </a:tr>
              <a:tr h="376724">
                <a:tc>
                  <a:txBody>
                    <a:bodyPr/>
                    <a:lstStyle/>
                    <a:p>
                      <a:pPr marL="0" lvl="0" indent="0">
                        <a:lnSpc>
                          <a:spcPct val="107000"/>
                        </a:lnSpc>
                        <a:spcAft>
                          <a:spcPts val="0"/>
                        </a:spcAft>
                        <a:buFont typeface="+mj-lt"/>
                        <a:buNone/>
                      </a:pPr>
                      <a:r>
                        <a:rPr lang="ru-RU" sz="1200" dirty="0">
                          <a:effectLst/>
                        </a:rPr>
                        <a:t>3. </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200" dirty="0">
                          <a:effectLst/>
                        </a:rPr>
                        <a:t>Директор (заведующий, начальник) отделения (института, центра), находящегося в структуре организации</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111602589"/>
                  </a:ext>
                </a:extLst>
              </a:tr>
              <a:tr h="565085">
                <a:tc>
                  <a:txBody>
                    <a:bodyPr/>
                    <a:lstStyle/>
                    <a:p>
                      <a:pPr marL="0" lvl="0" indent="0">
                        <a:lnSpc>
                          <a:spcPct val="107000"/>
                        </a:lnSpc>
                        <a:spcAft>
                          <a:spcPts val="0"/>
                        </a:spcAft>
                        <a:buFont typeface="+mj-lt"/>
                        <a:buNone/>
                      </a:pPr>
                      <a:r>
                        <a:rPr lang="ru-RU" sz="1200" dirty="0">
                          <a:effectLst/>
                        </a:rPr>
                        <a:t>4. </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200" dirty="0">
                          <a:effectLst/>
                        </a:rPr>
                        <a:t>Руководитель научного и (или) научно-технического проекта (в отношении проекта,</a:t>
                      </a:r>
                      <a:r>
                        <a:rPr lang="ru-RU" sz="1200" baseline="0" dirty="0">
                          <a:effectLst/>
                        </a:rPr>
                        <a:t> выполняемого группой структурных подразделений в структуре научной организации)</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2331827182"/>
                  </a:ext>
                </a:extLst>
              </a:tr>
              <a:tr h="354624">
                <a:tc>
                  <a:txBody>
                    <a:bodyPr/>
                    <a:lstStyle/>
                    <a:p>
                      <a:pPr marL="0" lvl="0" indent="0">
                        <a:lnSpc>
                          <a:spcPct val="107000"/>
                        </a:lnSpc>
                        <a:spcAft>
                          <a:spcPts val="0"/>
                        </a:spcAft>
                        <a:buFont typeface="+mj-lt"/>
                        <a:buNone/>
                      </a:pPr>
                      <a:r>
                        <a:rPr lang="ru-RU" sz="1200" dirty="0">
                          <a:effectLst/>
                        </a:rPr>
                        <a:t>5. </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200" dirty="0">
                          <a:effectLst/>
                        </a:rPr>
                        <a:t>Заведующий (начальник) научно-исследовательского отдела (лаборатории)</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2363135900"/>
                  </a:ext>
                </a:extLst>
              </a:tr>
              <a:tr h="265843">
                <a:tc>
                  <a:txBody>
                    <a:bodyPr/>
                    <a:lstStyle/>
                    <a:p>
                      <a:pPr marL="0" lvl="0" indent="0">
                        <a:lnSpc>
                          <a:spcPct val="107000"/>
                        </a:lnSpc>
                        <a:spcAft>
                          <a:spcPts val="0"/>
                        </a:spcAft>
                        <a:buFont typeface="+mj-lt"/>
                        <a:buNone/>
                      </a:pPr>
                      <a:r>
                        <a:rPr lang="ru-RU" sz="1200" dirty="0">
                          <a:effectLst/>
                        </a:rPr>
                        <a:t>6. </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200" dirty="0">
                          <a:effectLst/>
                        </a:rPr>
                        <a:t>Заведующий (начальник) конструкторского отдела (лаборатории)</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3884846774"/>
                  </a:ext>
                </a:extLst>
              </a:tr>
              <a:tr h="753447">
                <a:tc>
                  <a:txBody>
                    <a:bodyPr/>
                    <a:lstStyle/>
                    <a:p>
                      <a:pPr marL="0" lvl="0" indent="0">
                        <a:lnSpc>
                          <a:spcPct val="107000"/>
                        </a:lnSpc>
                        <a:spcAft>
                          <a:spcPts val="0"/>
                        </a:spcAft>
                        <a:buFont typeface="+mj-lt"/>
                        <a:buNone/>
                      </a:pPr>
                      <a:r>
                        <a:rPr lang="ru-RU" sz="1200" dirty="0">
                          <a:effectLst/>
                        </a:rPr>
                        <a:t>7. </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200" dirty="0">
                          <a:effectLst/>
                        </a:rPr>
                        <a:t>Заведующий (начальник) центра (отдела) (патентования, научной и (или) научно-технической информации, коллективного пользования научным оборудованием,</a:t>
                      </a:r>
                      <a:r>
                        <a:rPr lang="ru-RU" sz="1200" baseline="0" dirty="0">
                          <a:effectLst/>
                        </a:rPr>
                        <a:t> коммерциализации результатов научной и (или) научно-технической деятельности)</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3771642740"/>
                  </a:ext>
                </a:extLst>
              </a:tr>
              <a:tr h="209575">
                <a:tc>
                  <a:txBody>
                    <a:bodyPr/>
                    <a:lstStyle/>
                    <a:p>
                      <a:pPr marL="0" lvl="0" indent="0">
                        <a:lnSpc>
                          <a:spcPct val="107000"/>
                        </a:lnSpc>
                        <a:spcAft>
                          <a:spcPts val="0"/>
                        </a:spcAft>
                        <a:buFont typeface="+mj-lt"/>
                        <a:buNone/>
                      </a:pPr>
                      <a:r>
                        <a:rPr lang="ru-RU" sz="1200" dirty="0">
                          <a:effectLst/>
                        </a:rPr>
                        <a:t>8. </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200" dirty="0">
                          <a:effectLst/>
                        </a:rPr>
                        <a:t>Главный научный сотрудник</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2215943347"/>
                  </a:ext>
                </a:extLst>
              </a:tr>
              <a:tr h="209575">
                <a:tc>
                  <a:txBody>
                    <a:bodyPr/>
                    <a:lstStyle/>
                    <a:p>
                      <a:pPr marL="0" lvl="0" indent="0">
                        <a:lnSpc>
                          <a:spcPct val="107000"/>
                        </a:lnSpc>
                        <a:spcAft>
                          <a:spcPts val="0"/>
                        </a:spcAft>
                        <a:buFont typeface="+mj-lt"/>
                        <a:buNone/>
                      </a:pPr>
                      <a:r>
                        <a:rPr lang="ru-RU" sz="1200" dirty="0">
                          <a:effectLst/>
                        </a:rPr>
                        <a:t>9. </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200" dirty="0">
                          <a:effectLst/>
                        </a:rPr>
                        <a:t>Ведущий научный сотрудник</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2931198893"/>
                  </a:ext>
                </a:extLst>
              </a:tr>
              <a:tr h="209575">
                <a:tc>
                  <a:txBody>
                    <a:bodyPr/>
                    <a:lstStyle/>
                    <a:p>
                      <a:pPr marL="0" lvl="0" indent="0">
                        <a:lnSpc>
                          <a:spcPct val="107000"/>
                        </a:lnSpc>
                        <a:spcAft>
                          <a:spcPts val="0"/>
                        </a:spcAft>
                        <a:buFont typeface="+mj-lt"/>
                        <a:buNone/>
                      </a:pPr>
                      <a:r>
                        <a:rPr lang="ru-RU" sz="1200" dirty="0">
                          <a:effectLst/>
                        </a:rPr>
                        <a:t>10. </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200" dirty="0">
                          <a:effectLst/>
                        </a:rPr>
                        <a:t>Старший научный сотрудник</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170011198"/>
                  </a:ext>
                </a:extLst>
              </a:tr>
              <a:tr h="209575">
                <a:tc>
                  <a:txBody>
                    <a:bodyPr/>
                    <a:lstStyle/>
                    <a:p>
                      <a:pPr marL="0" lvl="0" indent="0">
                        <a:lnSpc>
                          <a:spcPct val="107000"/>
                        </a:lnSpc>
                        <a:spcAft>
                          <a:spcPts val="0"/>
                        </a:spcAft>
                        <a:buFont typeface="+mj-lt"/>
                        <a:buNone/>
                      </a:pPr>
                      <a:r>
                        <a:rPr lang="ru-RU" sz="1200" dirty="0">
                          <a:effectLst/>
                        </a:rPr>
                        <a:t>11. </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200" dirty="0">
                          <a:effectLst/>
                        </a:rPr>
                        <a:t>Научный сотрудник</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4046344803"/>
                  </a:ext>
                </a:extLst>
              </a:tr>
              <a:tr h="209575">
                <a:tc>
                  <a:txBody>
                    <a:bodyPr/>
                    <a:lstStyle/>
                    <a:p>
                      <a:pPr marL="0" lvl="0" indent="0">
                        <a:lnSpc>
                          <a:spcPct val="107000"/>
                        </a:lnSpc>
                        <a:spcAft>
                          <a:spcPts val="0"/>
                        </a:spcAft>
                        <a:buFont typeface="+mj-lt"/>
                        <a:buNone/>
                      </a:pPr>
                      <a:r>
                        <a:rPr lang="ru-RU" sz="1200" dirty="0">
                          <a:effectLst/>
                        </a:rPr>
                        <a:t>12. </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200">
                          <a:effectLst/>
                        </a:rPr>
                        <a:t>Младший научный сотрудник</a:t>
                      </a:r>
                      <a:endParaRPr lang="ru-RU" sz="1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388657099"/>
                  </a:ext>
                </a:extLst>
              </a:tr>
              <a:tr h="209575">
                <a:tc>
                  <a:txBody>
                    <a:bodyPr/>
                    <a:lstStyle/>
                    <a:p>
                      <a:pPr marL="0" lvl="0" indent="0">
                        <a:lnSpc>
                          <a:spcPct val="107000"/>
                        </a:lnSpc>
                        <a:spcAft>
                          <a:spcPts val="0"/>
                        </a:spcAft>
                        <a:buFont typeface="+mj-lt"/>
                        <a:buNone/>
                      </a:pPr>
                      <a:r>
                        <a:rPr lang="ru-RU" sz="1200" dirty="0">
                          <a:effectLst/>
                        </a:rPr>
                        <a:t>13. </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200" dirty="0">
                          <a:effectLst/>
                        </a:rPr>
                        <a:t>Инженер-исследователь</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2955881741"/>
                  </a:ext>
                </a:extLst>
              </a:tr>
            </a:tbl>
          </a:graphicData>
        </a:graphic>
      </p:graphicFrame>
      <p:sp>
        <p:nvSpPr>
          <p:cNvPr id="2" name="TextBox 1"/>
          <p:cNvSpPr txBox="1"/>
          <p:nvPr/>
        </p:nvSpPr>
        <p:spPr>
          <a:xfrm>
            <a:off x="941560" y="107861"/>
            <a:ext cx="10266630" cy="646331"/>
          </a:xfrm>
          <a:prstGeom prst="rect">
            <a:avLst/>
          </a:prstGeom>
          <a:noFill/>
        </p:spPr>
        <p:txBody>
          <a:bodyPr wrap="square" rtlCol="0">
            <a:spAutoFit/>
          </a:bodyPr>
          <a:lstStyle/>
          <a:p>
            <a:pPr algn="ctr"/>
            <a:r>
              <a:rPr lang="ru-RU" dirty="0">
                <a:solidFill>
                  <a:schemeClr val="bg1"/>
                </a:solidFill>
              </a:rPr>
              <a:t>Должности научного работника в научной организации или научно-педагогического работника в образовательной организации высшего образования</a:t>
            </a:r>
          </a:p>
        </p:txBody>
      </p:sp>
      <p:sp>
        <p:nvSpPr>
          <p:cNvPr id="8" name="TextBox 7"/>
          <p:cNvSpPr txBox="1"/>
          <p:nvPr/>
        </p:nvSpPr>
        <p:spPr>
          <a:xfrm>
            <a:off x="6183518" y="982455"/>
            <a:ext cx="5939073" cy="1169551"/>
          </a:xfrm>
          <a:prstGeom prst="rect">
            <a:avLst/>
          </a:prstGeom>
          <a:noFill/>
        </p:spPr>
        <p:txBody>
          <a:bodyPr wrap="square" rtlCol="0">
            <a:spAutoFit/>
          </a:bodyPr>
          <a:lstStyle/>
          <a:p>
            <a:pPr algn="just"/>
            <a:r>
              <a:rPr lang="ru-RU" sz="1400" dirty="0">
                <a:solidFill>
                  <a:schemeClr val="bg1"/>
                </a:solidFill>
                <a:latin typeface="Times New Roman" panose="02020603050405020304" pitchFamily="18" charset="0"/>
                <a:cs typeface="Times New Roman" panose="02020603050405020304" pitchFamily="18" charset="0"/>
              </a:rPr>
              <a:t>Номенклатура должностей педагогических работников организаций, осуществляющих образовательную деятельность, должностей руководителей образовательных организаций, утвержденная  постановлением Правительства Российской Федерации от 21.02.2022 № 225	</a:t>
            </a:r>
          </a:p>
        </p:txBody>
      </p:sp>
      <p:graphicFrame>
        <p:nvGraphicFramePr>
          <p:cNvPr id="11" name="Таблица 10"/>
          <p:cNvGraphicFramePr>
            <a:graphicFrameLocks noGrp="1"/>
          </p:cNvGraphicFramePr>
          <p:nvPr>
            <p:extLst>
              <p:ext uri="{D42A27DB-BD31-4B8C-83A1-F6EECF244321}">
                <p14:modId xmlns:p14="http://schemas.microsoft.com/office/powerpoint/2010/main" val="4281839114"/>
              </p:ext>
            </p:extLst>
          </p:nvPr>
        </p:nvGraphicFramePr>
        <p:xfrm>
          <a:off x="6183519" y="2152006"/>
          <a:ext cx="5939072" cy="4009726"/>
        </p:xfrm>
        <a:graphic>
          <a:graphicData uri="http://schemas.openxmlformats.org/drawingml/2006/table">
            <a:tbl>
              <a:tblPr firstRow="1" firstCol="1" bandRow="1">
                <a:tableStyleId>{3C2FFA5D-87B4-456A-9821-1D502468CF0F}</a:tableStyleId>
              </a:tblPr>
              <a:tblGrid>
                <a:gridCol w="618652">
                  <a:extLst>
                    <a:ext uri="{9D8B030D-6E8A-4147-A177-3AD203B41FA5}">
                      <a16:colId xmlns:a16="http://schemas.microsoft.com/office/drawing/2014/main" val="3303042085"/>
                    </a:ext>
                  </a:extLst>
                </a:gridCol>
                <a:gridCol w="5320420">
                  <a:extLst>
                    <a:ext uri="{9D8B030D-6E8A-4147-A177-3AD203B41FA5}">
                      <a16:colId xmlns:a16="http://schemas.microsoft.com/office/drawing/2014/main" val="3031362401"/>
                    </a:ext>
                  </a:extLst>
                </a:gridCol>
              </a:tblGrid>
              <a:tr h="418570">
                <a:tc>
                  <a:txBody>
                    <a:bodyPr/>
                    <a:lstStyle/>
                    <a:p>
                      <a:pPr algn="ctr">
                        <a:lnSpc>
                          <a:spcPct val="107000"/>
                        </a:lnSpc>
                        <a:spcAft>
                          <a:spcPts val="0"/>
                        </a:spcAft>
                      </a:pPr>
                      <a:r>
                        <a:rPr lang="ru-RU" sz="1200" dirty="0">
                          <a:effectLst/>
                        </a:rPr>
                        <a:t>№ п/п</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200" dirty="0">
                          <a:effectLst/>
                        </a:rPr>
                        <a:t>Должность</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08202551"/>
                  </a:ext>
                </a:extLst>
              </a:tr>
              <a:tr h="340788">
                <a:tc>
                  <a:txBody>
                    <a:bodyPr/>
                    <a:lstStyle/>
                    <a:p>
                      <a:pPr marL="0" lvl="0" indent="0">
                        <a:lnSpc>
                          <a:spcPct val="107000"/>
                        </a:lnSpc>
                        <a:spcAft>
                          <a:spcPts val="0"/>
                        </a:spcAft>
                        <a:buFont typeface="+mj-lt"/>
                        <a:buNone/>
                      </a:pPr>
                      <a:r>
                        <a:rPr lang="ru-RU" sz="1200" dirty="0">
                          <a:effectLst/>
                        </a:rPr>
                        <a:t>1. 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dirty="0">
                          <a:effectLst/>
                        </a:rPr>
                        <a:t>Ассистент</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33007134"/>
                  </a:ext>
                </a:extLst>
              </a:tr>
              <a:tr h="289398">
                <a:tc>
                  <a:txBody>
                    <a:bodyPr/>
                    <a:lstStyle/>
                    <a:p>
                      <a:pPr marL="0" lvl="0" indent="0">
                        <a:lnSpc>
                          <a:spcPct val="107000"/>
                        </a:lnSpc>
                        <a:spcAft>
                          <a:spcPts val="0"/>
                        </a:spcAft>
                        <a:buFont typeface="+mj-lt"/>
                        <a:buNone/>
                      </a:pPr>
                      <a:r>
                        <a:rPr lang="ru-RU" sz="1200" dirty="0">
                          <a:effectLst/>
                        </a:rPr>
                        <a:t>2. 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dirty="0">
                          <a:effectLst/>
                        </a:rPr>
                        <a:t>Декан факультета</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00705246"/>
                  </a:ext>
                </a:extLst>
              </a:tr>
              <a:tr h="289398">
                <a:tc>
                  <a:txBody>
                    <a:bodyPr/>
                    <a:lstStyle/>
                    <a:p>
                      <a:pPr marL="0" lvl="0" indent="0">
                        <a:lnSpc>
                          <a:spcPct val="107000"/>
                        </a:lnSpc>
                        <a:spcAft>
                          <a:spcPts val="0"/>
                        </a:spcAft>
                        <a:buFont typeface="+mj-lt"/>
                        <a:buNone/>
                      </a:pPr>
                      <a:r>
                        <a:rPr lang="ru-RU" sz="1200" dirty="0">
                          <a:effectLst/>
                        </a:rPr>
                        <a:t>3. 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dirty="0">
                          <a:effectLst/>
                        </a:rPr>
                        <a:t>Начальник факультета</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70275258"/>
                  </a:ext>
                </a:extLst>
              </a:tr>
              <a:tr h="289398">
                <a:tc>
                  <a:txBody>
                    <a:bodyPr/>
                    <a:lstStyle/>
                    <a:p>
                      <a:pPr marL="0" lvl="0" indent="0">
                        <a:lnSpc>
                          <a:spcPct val="107000"/>
                        </a:lnSpc>
                        <a:spcAft>
                          <a:spcPts val="0"/>
                        </a:spcAft>
                        <a:buFont typeface="+mj-lt"/>
                        <a:buNone/>
                      </a:pPr>
                      <a:r>
                        <a:rPr lang="ru-RU" sz="1200" dirty="0">
                          <a:effectLst/>
                        </a:rPr>
                        <a:t>4. 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dirty="0">
                          <a:effectLst/>
                        </a:rPr>
                        <a:t>Директор института</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4724122"/>
                  </a:ext>
                </a:extLst>
              </a:tr>
              <a:tr h="289398">
                <a:tc>
                  <a:txBody>
                    <a:bodyPr/>
                    <a:lstStyle/>
                    <a:p>
                      <a:pPr marL="0" lvl="0" indent="0">
                        <a:lnSpc>
                          <a:spcPct val="107000"/>
                        </a:lnSpc>
                        <a:spcAft>
                          <a:spcPts val="0"/>
                        </a:spcAft>
                        <a:buFont typeface="+mj-lt"/>
                        <a:buNone/>
                      </a:pPr>
                      <a:r>
                        <a:rPr lang="ru-RU" sz="1200" dirty="0">
                          <a:effectLst/>
                        </a:rPr>
                        <a:t>5. 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dirty="0">
                          <a:effectLst/>
                        </a:rPr>
                        <a:t>Начальник института</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4417906"/>
                  </a:ext>
                </a:extLst>
              </a:tr>
              <a:tr h="329592">
                <a:tc>
                  <a:txBody>
                    <a:bodyPr/>
                    <a:lstStyle/>
                    <a:p>
                      <a:pPr marL="0" lvl="0" indent="0">
                        <a:lnSpc>
                          <a:spcPct val="107000"/>
                        </a:lnSpc>
                        <a:spcAft>
                          <a:spcPts val="0"/>
                        </a:spcAft>
                        <a:buFont typeface="+mj-lt"/>
                        <a:buNone/>
                      </a:pPr>
                      <a:r>
                        <a:rPr lang="ru-RU" sz="1200" dirty="0">
                          <a:effectLst/>
                        </a:rPr>
                        <a:t>6. 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dirty="0">
                          <a:effectLst/>
                        </a:rPr>
                        <a:t>Доцент</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35069796"/>
                  </a:ext>
                </a:extLst>
              </a:tr>
              <a:tr h="289398">
                <a:tc>
                  <a:txBody>
                    <a:bodyPr/>
                    <a:lstStyle/>
                    <a:p>
                      <a:pPr marL="0" lvl="0" indent="0">
                        <a:lnSpc>
                          <a:spcPct val="107000"/>
                        </a:lnSpc>
                        <a:spcAft>
                          <a:spcPts val="0"/>
                        </a:spcAft>
                        <a:buFont typeface="+mj-lt"/>
                        <a:buNone/>
                      </a:pPr>
                      <a:r>
                        <a:rPr lang="ru-RU" sz="1200" dirty="0">
                          <a:effectLst/>
                        </a:rPr>
                        <a:t>7. 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dirty="0">
                          <a:effectLst/>
                        </a:rPr>
                        <a:t>Заведующий кафедрой</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45934460"/>
                  </a:ext>
                </a:extLst>
              </a:tr>
              <a:tr h="289398">
                <a:tc>
                  <a:txBody>
                    <a:bodyPr/>
                    <a:lstStyle/>
                    <a:p>
                      <a:pPr marL="0" lvl="0" indent="0">
                        <a:lnSpc>
                          <a:spcPct val="107000"/>
                        </a:lnSpc>
                        <a:spcAft>
                          <a:spcPts val="0"/>
                        </a:spcAft>
                        <a:buFont typeface="+mj-lt"/>
                        <a:buNone/>
                      </a:pPr>
                      <a:r>
                        <a:rPr lang="ru-RU" sz="1200" dirty="0">
                          <a:effectLst/>
                        </a:rPr>
                        <a:t>8. 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dirty="0">
                          <a:effectLst/>
                        </a:rPr>
                        <a:t>Начальник</a:t>
                      </a:r>
                      <a:r>
                        <a:rPr lang="ru-RU" sz="1200" baseline="0" dirty="0">
                          <a:effectLst/>
                        </a:rPr>
                        <a:t> кафедры</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69699013"/>
                  </a:ext>
                </a:extLst>
              </a:tr>
              <a:tr h="289398">
                <a:tc>
                  <a:txBody>
                    <a:bodyPr/>
                    <a:lstStyle/>
                    <a:p>
                      <a:pPr marL="0" lvl="0" indent="0">
                        <a:lnSpc>
                          <a:spcPct val="107000"/>
                        </a:lnSpc>
                        <a:spcAft>
                          <a:spcPts val="0"/>
                        </a:spcAft>
                        <a:buFont typeface="+mj-lt"/>
                        <a:buNone/>
                      </a:pPr>
                      <a:r>
                        <a:rPr lang="ru-RU" sz="1200" dirty="0">
                          <a:effectLst/>
                        </a:rPr>
                        <a:t>9. 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dirty="0">
                          <a:effectLst/>
                        </a:rPr>
                        <a:t>Заместитель начальника кафедры</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7616795"/>
                  </a:ext>
                </a:extLst>
              </a:tr>
              <a:tr h="289398">
                <a:tc>
                  <a:txBody>
                    <a:bodyPr/>
                    <a:lstStyle/>
                    <a:p>
                      <a:pPr marL="0" lvl="0" indent="0">
                        <a:lnSpc>
                          <a:spcPct val="107000"/>
                        </a:lnSpc>
                        <a:spcAft>
                          <a:spcPts val="0"/>
                        </a:spcAft>
                        <a:buFont typeface="+mj-lt"/>
                        <a:buNone/>
                      </a:pPr>
                      <a:r>
                        <a:rPr lang="ru-RU" sz="1200" dirty="0">
                          <a:effectLst/>
                        </a:rPr>
                        <a:t>10. 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dirty="0">
                          <a:effectLst/>
                        </a:rPr>
                        <a:t>Профессор</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69058561"/>
                  </a:ext>
                </a:extLst>
              </a:tr>
              <a:tr h="289398">
                <a:tc>
                  <a:txBody>
                    <a:bodyPr/>
                    <a:lstStyle/>
                    <a:p>
                      <a:pPr marL="0" lvl="0" indent="0">
                        <a:lnSpc>
                          <a:spcPct val="107000"/>
                        </a:lnSpc>
                        <a:spcAft>
                          <a:spcPts val="0"/>
                        </a:spcAft>
                        <a:buFont typeface="+mj-lt"/>
                        <a:buNone/>
                      </a:pPr>
                      <a:r>
                        <a:rPr lang="ru-RU" sz="1200" dirty="0">
                          <a:effectLst/>
                        </a:rPr>
                        <a:t>11. 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dirty="0">
                          <a:effectLst/>
                        </a:rPr>
                        <a:t>Преподаватель</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04150770"/>
                  </a:ext>
                </a:extLst>
              </a:tr>
              <a:tr h="316194">
                <a:tc>
                  <a:txBody>
                    <a:bodyPr/>
                    <a:lstStyle/>
                    <a:p>
                      <a:pPr marL="0" lvl="0" indent="0">
                        <a:lnSpc>
                          <a:spcPct val="107000"/>
                        </a:lnSpc>
                        <a:spcAft>
                          <a:spcPts val="0"/>
                        </a:spcAft>
                        <a:buFont typeface="+mj-lt"/>
                        <a:buNone/>
                      </a:pPr>
                      <a:r>
                        <a:rPr lang="ru-RU" sz="1200" dirty="0">
                          <a:effectLst/>
                        </a:rPr>
                        <a:t>12. 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dirty="0">
                          <a:effectLst/>
                        </a:rPr>
                        <a:t>Старший преподаватель</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97653059"/>
                  </a:ext>
                </a:extLst>
              </a:tr>
            </a:tbl>
          </a:graphicData>
        </a:graphic>
      </p:graphicFrame>
    </p:spTree>
    <p:extLst>
      <p:ext uri="{BB962C8B-B14F-4D97-AF65-F5344CB8AC3E}">
        <p14:creationId xmlns:p14="http://schemas.microsoft.com/office/powerpoint/2010/main" val="35014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95057" y="1672636"/>
            <a:ext cx="5902859" cy="1597437"/>
          </a:xfrm>
        </p:spPr>
        <p:txBody>
          <a:bodyPr>
            <a:noAutofit/>
          </a:bodyPr>
          <a:lstStyle/>
          <a:p>
            <a:pPr marL="0" indent="457200" algn="just">
              <a:spcBef>
                <a:spcPts val="0"/>
              </a:spcBef>
              <a:buNone/>
            </a:pPr>
            <a:r>
              <a:rPr lang="ru-RU" sz="2000" dirty="0">
                <a:latin typeface="Times New Roman" panose="02020603050405020304" pitchFamily="18" charset="0"/>
                <a:cs typeface="Times New Roman" panose="02020603050405020304" pitchFamily="18" charset="0"/>
              </a:rPr>
              <a:t>К членам семьи собственника жилого помещения, проживающим совместно с данным собственником в принадлежащем ему жилом помещении, относятся:</a:t>
            </a:r>
          </a:p>
          <a:p>
            <a:pPr algn="just">
              <a:spcBef>
                <a:spcPts val="0"/>
              </a:spcBef>
              <a:buFontTx/>
              <a:buChar char="-"/>
            </a:pPr>
            <a:r>
              <a:rPr lang="ru-RU" sz="2000" dirty="0">
                <a:latin typeface="Times New Roman" panose="02020603050405020304" pitchFamily="18" charset="0"/>
                <a:cs typeface="Times New Roman" panose="02020603050405020304" pitchFamily="18" charset="0"/>
              </a:rPr>
              <a:t>супруг(а)</a:t>
            </a:r>
          </a:p>
          <a:p>
            <a:pPr algn="just">
              <a:spcBef>
                <a:spcPts val="0"/>
              </a:spcBef>
              <a:buFontTx/>
              <a:buChar char="-"/>
            </a:pPr>
            <a:r>
              <a:rPr lang="ru-RU" sz="2000" dirty="0">
                <a:latin typeface="Times New Roman" panose="02020603050405020304" pitchFamily="18" charset="0"/>
                <a:cs typeface="Times New Roman" panose="02020603050405020304" pitchFamily="18" charset="0"/>
              </a:rPr>
              <a:t>дети</a:t>
            </a:r>
          </a:p>
          <a:p>
            <a:pPr algn="just">
              <a:spcBef>
                <a:spcPts val="0"/>
              </a:spcBef>
              <a:buFontTx/>
              <a:buChar char="-"/>
            </a:pPr>
            <a:r>
              <a:rPr lang="ru-RU" sz="2000" dirty="0">
                <a:latin typeface="Times New Roman" panose="02020603050405020304" pitchFamily="18" charset="0"/>
                <a:cs typeface="Times New Roman" panose="02020603050405020304" pitchFamily="18" charset="0"/>
              </a:rPr>
              <a:t>родители данного собственника. </a:t>
            </a:r>
          </a:p>
          <a:p>
            <a:pPr marL="0" indent="457200" algn="just">
              <a:spcBef>
                <a:spcPts val="0"/>
              </a:spcBef>
              <a:buNone/>
            </a:pPr>
            <a:endParaRPr lang="ru-RU" sz="20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3644206" y="149142"/>
            <a:ext cx="5301936" cy="400110"/>
          </a:xfrm>
          <a:prstGeom prst="rect">
            <a:avLst/>
          </a:prstGeom>
          <a:noFill/>
        </p:spPr>
        <p:txBody>
          <a:bodyPr wrap="square" rtlCol="0">
            <a:spAutoFit/>
          </a:bodyPr>
          <a:lstStyle/>
          <a:p>
            <a:r>
              <a:rPr lang="ru-RU" sz="2000" dirty="0">
                <a:solidFill>
                  <a:schemeClr val="bg1"/>
                </a:solidFill>
                <a:latin typeface="Times New Roman" panose="02020603050405020304" pitchFamily="18" charset="0"/>
                <a:cs typeface="Times New Roman" panose="02020603050405020304" pitchFamily="18" charset="0"/>
              </a:rPr>
              <a:t>Члены семьи молодого ученого (ст. 31 ЖК РФ) </a:t>
            </a:r>
          </a:p>
        </p:txBody>
      </p:sp>
      <p:sp>
        <p:nvSpPr>
          <p:cNvPr id="7" name="TextBox 6"/>
          <p:cNvSpPr txBox="1"/>
          <p:nvPr/>
        </p:nvSpPr>
        <p:spPr>
          <a:xfrm>
            <a:off x="1195057" y="3577849"/>
            <a:ext cx="5902858" cy="1631216"/>
          </a:xfrm>
          <a:prstGeom prst="rect">
            <a:avLst/>
          </a:prstGeom>
          <a:noFill/>
        </p:spPr>
        <p:txBody>
          <a:bodyPr wrap="square" rtlCol="0">
            <a:spAutoFit/>
          </a:bodyPr>
          <a:lstStyle/>
          <a:p>
            <a:pPr indent="457200" algn="just"/>
            <a:r>
              <a:rPr lang="ru-RU" sz="2000" dirty="0">
                <a:solidFill>
                  <a:schemeClr val="bg1"/>
                </a:solidFill>
                <a:latin typeface="Times New Roman" panose="02020603050405020304" pitchFamily="18" charset="0"/>
                <a:cs typeface="Times New Roman" panose="02020603050405020304" pitchFamily="18" charset="0"/>
              </a:rPr>
              <a:t>Другие родственники, нетрудоспособные иждивенцы и в исключительных случаях иные граждане могут быть признаны членами семьи собственника, если они вселены собственником в качестве членов своей семьи</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3305" y="1311883"/>
            <a:ext cx="4534756" cy="3916380"/>
          </a:xfrm>
          <a:prstGeom prst="rect">
            <a:avLst/>
          </a:prstGeom>
        </p:spPr>
      </p:pic>
    </p:spTree>
    <p:extLst>
      <p:ext uri="{BB962C8B-B14F-4D97-AF65-F5344CB8AC3E}">
        <p14:creationId xmlns:p14="http://schemas.microsoft.com/office/powerpoint/2010/main" val="1740912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1000"/>
                                        <p:tgtEl>
                                          <p:spTgt spid="2"/>
                                        </p:tgtEl>
                                      </p:cBhvr>
                                    </p:animEffect>
                                    <p:anim calcmode="lin" valueType="num">
                                      <p:cBhvr>
                                        <p:cTn id="44" dur="1000" fill="hold"/>
                                        <p:tgtEl>
                                          <p:spTgt spid="2"/>
                                        </p:tgtEl>
                                        <p:attrNameLst>
                                          <p:attrName>ppt_x</p:attrName>
                                        </p:attrNameLst>
                                      </p:cBhvr>
                                      <p:tavLst>
                                        <p:tav tm="0">
                                          <p:val>
                                            <p:strVal val="#ppt_x"/>
                                          </p:val>
                                        </p:tav>
                                        <p:tav tm="100000">
                                          <p:val>
                                            <p:strVal val="#ppt_x"/>
                                          </p:val>
                                        </p:tav>
                                      </p:tavLst>
                                    </p:anim>
                                    <p:anim calcmode="lin" valueType="num">
                                      <p:cBhvr>
                                        <p:cTn id="4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0626" y="482820"/>
            <a:ext cx="11058053" cy="558800"/>
          </a:xfrm>
        </p:spPr>
        <p:txBody>
          <a:bodyPr>
            <a:noAutofit/>
          </a:bodyPr>
          <a:lstStyle/>
          <a:p>
            <a:pPr algn="ctr"/>
            <a:r>
              <a:rPr lang="ru-RU" sz="2000" dirty="0">
                <a:latin typeface="Times New Roman" panose="02020603050405020304" pitchFamily="18" charset="0"/>
                <a:cs typeface="Times New Roman" panose="02020603050405020304" pitchFamily="18" charset="0"/>
              </a:rPr>
              <a:t>Гражданами, нуждающимися в жилых помещениях,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предоставляемых по договорам социального найма, признаются: </a:t>
            </a:r>
          </a:p>
        </p:txBody>
      </p:sp>
      <p:graphicFrame>
        <p:nvGraphicFramePr>
          <p:cNvPr id="8" name="Схема 7"/>
          <p:cNvGraphicFramePr/>
          <p:nvPr>
            <p:extLst>
              <p:ext uri="{D42A27DB-BD31-4B8C-83A1-F6EECF244321}">
                <p14:modId xmlns:p14="http://schemas.microsoft.com/office/powerpoint/2010/main" val="3352657996"/>
              </p:ext>
            </p:extLst>
          </p:nvPr>
        </p:nvGraphicFramePr>
        <p:xfrm>
          <a:off x="0" y="1362076"/>
          <a:ext cx="12192000" cy="5219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347387" y="162364"/>
            <a:ext cx="2184529" cy="400110"/>
          </a:xfrm>
          <a:prstGeom prst="rect">
            <a:avLst/>
          </a:prstGeom>
          <a:noFill/>
        </p:spPr>
        <p:txBody>
          <a:bodyPr wrap="square" rtlCol="0">
            <a:spAutoFit/>
          </a:bodyPr>
          <a:lstStyle/>
          <a:p>
            <a:r>
              <a:rPr lang="ru-RU" sz="2000" dirty="0">
                <a:solidFill>
                  <a:schemeClr val="bg1"/>
                </a:solidFill>
                <a:latin typeface="Times New Roman" panose="02020603050405020304" pitchFamily="18" charset="0"/>
                <a:cs typeface="Times New Roman" panose="02020603050405020304" pitchFamily="18" charset="0"/>
              </a:rPr>
              <a:t>Статья 51 ЖК РФ</a:t>
            </a:r>
          </a:p>
        </p:txBody>
      </p:sp>
    </p:spTree>
    <p:extLst>
      <p:ext uri="{BB962C8B-B14F-4D97-AF65-F5344CB8AC3E}">
        <p14:creationId xmlns:p14="http://schemas.microsoft.com/office/powerpoint/2010/main" val="3157221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8" grpId="0">
        <p:bldAsOne/>
      </p:bldGraphic>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1F102-B500-044D-B150-F1882D7D6325}"/>
              </a:ext>
            </a:extLst>
          </p:cNvPr>
          <p:cNvSpPr>
            <a:spLocks noGrp="1"/>
          </p:cNvSpPr>
          <p:nvPr>
            <p:ph type="title"/>
          </p:nvPr>
        </p:nvSpPr>
        <p:spPr/>
        <p:txBody>
          <a:bodyPr>
            <a:noAutofit/>
          </a:bodyPr>
          <a:lstStyle/>
          <a:p>
            <a:pPr algn="ctr"/>
            <a:r>
              <a:rPr lang="ru-RU" sz="2400" dirty="0">
                <a:latin typeface="Times New Roman" panose="02020603050405020304" pitchFamily="18" charset="0"/>
                <a:cs typeface="Times New Roman" panose="02020603050405020304" pitchFamily="18" charset="0"/>
              </a:rPr>
              <a:t>Основание для признания нуждающимся в жилом помещении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(п. 1 ч. 1 ст. 51 ЖК РФ)</a:t>
            </a:r>
          </a:p>
        </p:txBody>
      </p:sp>
      <p:sp>
        <p:nvSpPr>
          <p:cNvPr id="59" name="Объект 2"/>
          <p:cNvSpPr>
            <a:spLocks noGrp="1"/>
          </p:cNvSpPr>
          <p:nvPr>
            <p:ph idx="1"/>
          </p:nvPr>
        </p:nvSpPr>
        <p:spPr>
          <a:xfrm>
            <a:off x="838200" y="1879071"/>
            <a:ext cx="5030111" cy="4344176"/>
          </a:xfrm>
        </p:spPr>
        <p:txBody>
          <a:bodyPr>
            <a:noAutofit/>
          </a:bodyPr>
          <a:lstStyle/>
          <a:p>
            <a:pPr marL="0" indent="457200" algn="just">
              <a:spcBef>
                <a:spcPts val="0"/>
              </a:spcBef>
              <a:buNone/>
            </a:pPr>
            <a:r>
              <a:rPr lang="ru-RU" sz="1800" dirty="0">
                <a:latin typeface="Times New Roman" panose="02020603050405020304" pitchFamily="18" charset="0"/>
                <a:cs typeface="Times New Roman" panose="02020603050405020304" pitchFamily="18" charset="0"/>
              </a:rPr>
              <a:t>Среди нуждающихся в жилище в первую очередь названы граждане, которые не являются собственниками жилых помещений или членами семьи собственника жилого помещения, либо нанимателями жилых помещений по договорам социального найма, договорам найма жилых помещений жилищного фонда социального использования или членами семьи нанимателя жилого помещения по договору социального найма, договору найма жилого помещения жилищного фонда социального использования</a:t>
            </a:r>
          </a:p>
          <a:p>
            <a:pPr marL="0" indent="457200" algn="just">
              <a:spcBef>
                <a:spcPts val="0"/>
              </a:spcBef>
              <a:buNone/>
            </a:pPr>
            <a:r>
              <a:rPr lang="ru-RU" sz="1800" dirty="0">
                <a:latin typeface="Times New Roman" panose="02020603050405020304" pitchFamily="18" charset="0"/>
                <a:cs typeface="Times New Roman" panose="02020603050405020304" pitchFamily="18" charset="0"/>
              </a:rPr>
              <a:t>Это граждане, которые пользуются жильем по договорам коммерческого найма или поднайма, проживают в качестве временных жильцов, занимают жилые помещения специализированного жилищного фонда (служебное жилье) и др.</a:t>
            </a:r>
          </a:p>
        </p:txBody>
      </p:sp>
      <p:sp>
        <p:nvSpPr>
          <p:cNvPr id="61" name="Title 1">
            <a:extLst>
              <a:ext uri="{FF2B5EF4-FFF2-40B4-BE49-F238E27FC236}">
                <a16:creationId xmlns:a16="http://schemas.microsoft.com/office/drawing/2014/main" id="{2061F102-B500-044D-B150-F1882D7D6325}"/>
              </a:ext>
            </a:extLst>
          </p:cNvPr>
          <p:cNvSpPr txBox="1">
            <a:spLocks/>
          </p:cNvSpPr>
          <p:nvPr/>
        </p:nvSpPr>
        <p:spPr>
          <a:xfrm>
            <a:off x="855597" y="889024"/>
            <a:ext cx="10515600" cy="4661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ru-RU" sz="2000" dirty="0">
                <a:latin typeface="Times New Roman" panose="02020603050405020304" pitchFamily="18" charset="0"/>
                <a:cs typeface="Times New Roman" panose="02020603050405020304" pitchFamily="18" charset="0"/>
              </a:rPr>
              <a:t>1. Отсутствие жилья у молодого ученого и членов его семьи </a:t>
            </a:r>
            <a:endParaRPr lang="ru-RU" sz="2000" dirty="0">
              <a:effectLst/>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9997" y="1594269"/>
            <a:ext cx="6738837" cy="4486935"/>
          </a:xfrm>
          <a:prstGeom prst="rect">
            <a:avLst/>
          </a:prstGeom>
        </p:spPr>
      </p:pic>
    </p:spTree>
    <p:extLst>
      <p:ext uri="{BB962C8B-B14F-4D97-AF65-F5344CB8AC3E}">
        <p14:creationId xmlns:p14="http://schemas.microsoft.com/office/powerpoint/2010/main" val="33520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9">
                                            <p:txEl>
                                              <p:pRg st="0" end="0"/>
                                            </p:txEl>
                                          </p:spTgt>
                                        </p:tgtEl>
                                        <p:attrNameLst>
                                          <p:attrName>style.visibility</p:attrName>
                                        </p:attrNameLst>
                                      </p:cBhvr>
                                      <p:to>
                                        <p:strVal val="visible"/>
                                      </p:to>
                                    </p:set>
                                    <p:animEffect transition="in" filter="fade">
                                      <p:cBhvr>
                                        <p:cTn id="7" dur="1000"/>
                                        <p:tgtEl>
                                          <p:spTgt spid="59">
                                            <p:txEl>
                                              <p:pRg st="0" end="0"/>
                                            </p:txEl>
                                          </p:spTgt>
                                        </p:tgtEl>
                                      </p:cBhvr>
                                    </p:animEffect>
                                    <p:anim calcmode="lin" valueType="num">
                                      <p:cBhvr>
                                        <p:cTn id="8" dur="100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9">
                                            <p:txEl>
                                              <p:pRg st="1" end="1"/>
                                            </p:txEl>
                                          </p:spTgt>
                                        </p:tgtEl>
                                        <p:attrNameLst>
                                          <p:attrName>style.visibility</p:attrName>
                                        </p:attrNameLst>
                                      </p:cBhvr>
                                      <p:to>
                                        <p:strVal val="visible"/>
                                      </p:to>
                                    </p:set>
                                    <p:animEffect transition="in" filter="fade">
                                      <p:cBhvr>
                                        <p:cTn id="13" dur="1000"/>
                                        <p:tgtEl>
                                          <p:spTgt spid="59">
                                            <p:txEl>
                                              <p:pRg st="1" end="1"/>
                                            </p:txEl>
                                          </p:spTgt>
                                        </p:tgtEl>
                                      </p:cBhvr>
                                    </p:animEffect>
                                    <p:anim calcmode="lin" valueType="num">
                                      <p:cBhvr>
                                        <p:cTn id="1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1000"/>
                                        <p:tgtEl>
                                          <p:spTgt spid="61"/>
                                        </p:tgtEl>
                                      </p:cBhvr>
                                    </p:animEffect>
                                    <p:anim calcmode="lin" valueType="num">
                                      <p:cBhvr>
                                        <p:cTn id="32" dur="1000" fill="hold"/>
                                        <p:tgtEl>
                                          <p:spTgt spid="61"/>
                                        </p:tgtEl>
                                        <p:attrNameLst>
                                          <p:attrName>ppt_x</p:attrName>
                                        </p:attrNameLst>
                                      </p:cBhvr>
                                      <p:tavLst>
                                        <p:tav tm="0">
                                          <p:val>
                                            <p:strVal val="#ppt_x"/>
                                          </p:val>
                                        </p:tav>
                                        <p:tav tm="100000">
                                          <p:val>
                                            <p:strVal val="#ppt_x"/>
                                          </p:val>
                                        </p:tav>
                                      </p:tavLst>
                                    </p:anim>
                                    <p:anim calcmode="lin" valueType="num">
                                      <p:cBhvr>
                                        <p:cTn id="33"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9" grpId="0" build="p"/>
      <p:bldP spid="6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8064" y="1992183"/>
            <a:ext cx="6233498" cy="2437774"/>
          </a:xfrm>
        </p:spPr>
        <p:txBody>
          <a:bodyPr>
            <a:noAutofit/>
          </a:bodyPr>
          <a:lstStyle/>
          <a:p>
            <a:pPr marL="0" indent="457200" algn="just">
              <a:spcBef>
                <a:spcPts val="0"/>
              </a:spcBef>
              <a:buNone/>
            </a:pPr>
            <a:r>
              <a:rPr lang="ru-RU" sz="1800" dirty="0">
                <a:latin typeface="Times New Roman" panose="02020603050405020304" pitchFamily="18" charset="0"/>
                <a:cs typeface="Times New Roman" panose="02020603050405020304" pitchFamily="18" charset="0"/>
              </a:rPr>
              <a:t>Второй категорией нуждающихся являются собственники жилых помещений или члены семьи собственника жилого помещения обеспеченные общей площадью жилого помещения на одного члена семьи менее учетной нормы (</a:t>
            </a:r>
            <a:r>
              <a:rPr lang="ru-RU" sz="1400" dirty="0">
                <a:latin typeface="Times New Roman" panose="02020603050405020304" pitchFamily="18" charset="0"/>
                <a:cs typeface="Times New Roman" panose="02020603050405020304" pitchFamily="18" charset="0"/>
              </a:rPr>
              <a:t>Второй категорией нуждающихся также являются наниматели жилых помещений по договорам социального найма, договорам найма жилых помещений жилищного фонда социального использования или члены семьи нанимателя жилого помещения по договору социального найма, договору найма жилого помещения жилищного фонда социального использования обеспеченные общей площадью жилого помещения на одного члена семьи менее учетной нормы).</a:t>
            </a:r>
            <a:endParaRPr lang="ru-RU" sz="1800" dirty="0">
              <a:latin typeface="Times New Roman" panose="02020603050405020304" pitchFamily="18" charset="0"/>
              <a:cs typeface="Times New Roman" panose="02020603050405020304" pitchFamily="18" charset="0"/>
            </a:endParaRPr>
          </a:p>
        </p:txBody>
      </p:sp>
      <p:pic>
        <p:nvPicPr>
          <p:cNvPr id="2052" name="Picture 4" descr="https://loverust.ru/wp-content/uploads/2020/10/1-1536x9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2612" y="1992183"/>
            <a:ext cx="4012588" cy="23238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8064" y="4559814"/>
            <a:ext cx="11212904" cy="1815882"/>
          </a:xfrm>
          <a:prstGeom prst="rect">
            <a:avLst/>
          </a:prstGeom>
          <a:noFill/>
        </p:spPr>
        <p:txBody>
          <a:bodyPr wrap="square" rtlCol="0">
            <a:spAutoFit/>
          </a:bodyPr>
          <a:lstStyle/>
          <a:p>
            <a:pPr algn="just"/>
            <a:r>
              <a:rPr lang="ru-RU" sz="1600" i="1" dirty="0">
                <a:solidFill>
                  <a:schemeClr val="bg1"/>
                </a:solidFill>
                <a:latin typeface="Times New Roman" panose="02020603050405020304" pitchFamily="18" charset="0"/>
                <a:cs typeface="Times New Roman" panose="02020603050405020304" pitchFamily="18" charset="0"/>
              </a:rPr>
              <a:t>Пример: </a:t>
            </a:r>
            <a:r>
              <a:rPr lang="ru-RU" sz="1600" dirty="0">
                <a:solidFill>
                  <a:schemeClr val="bg1"/>
                </a:solidFill>
                <a:latin typeface="Times New Roman" panose="02020603050405020304" pitchFamily="18" charset="0"/>
                <a:cs typeface="Times New Roman" panose="02020603050405020304" pitchFamily="18" charset="0"/>
              </a:rPr>
              <a:t>в квартире общей площадью 59 </a:t>
            </a:r>
            <a:r>
              <a:rPr lang="ru-RU" sz="1600" dirty="0" err="1">
                <a:solidFill>
                  <a:schemeClr val="bg1"/>
                </a:solidFill>
                <a:latin typeface="Times New Roman" panose="02020603050405020304" pitchFamily="18" charset="0"/>
                <a:cs typeface="Times New Roman" panose="02020603050405020304" pitchFamily="18" charset="0"/>
              </a:rPr>
              <a:t>кв.м</a:t>
            </a:r>
            <a:r>
              <a:rPr lang="ru-RU" sz="1600" dirty="0">
                <a:solidFill>
                  <a:schemeClr val="bg1"/>
                </a:solidFill>
                <a:latin typeface="Times New Roman" panose="02020603050405020304" pitchFamily="18" charset="0"/>
                <a:cs typeface="Times New Roman" panose="02020603050405020304" pitchFamily="18" charset="0"/>
              </a:rPr>
              <a:t>. проживают: родители молодого ученого, молодой ученый с супругой и их трое детей (всего 7 человек). Квартира находится в собственности родителей. Иного жилья в собственности либо предоставленного по договору социального найма молодой ученый и члены его семьи не имеют. На каждого члена семьи приходится по 8,43 </a:t>
            </a:r>
            <a:r>
              <a:rPr lang="ru-RU" sz="1600" dirty="0" err="1">
                <a:solidFill>
                  <a:schemeClr val="bg1"/>
                </a:solidFill>
                <a:latin typeface="Times New Roman" panose="02020603050405020304" pitchFamily="18" charset="0"/>
                <a:cs typeface="Times New Roman" panose="02020603050405020304" pitchFamily="18" charset="0"/>
              </a:rPr>
              <a:t>кв.м</a:t>
            </a:r>
            <a:r>
              <a:rPr lang="ru-RU" sz="1600" dirty="0">
                <a:solidFill>
                  <a:schemeClr val="bg1"/>
                </a:solidFill>
                <a:latin typeface="Times New Roman" panose="02020603050405020304" pitchFamily="18" charset="0"/>
                <a:cs typeface="Times New Roman" panose="02020603050405020304" pitchFamily="18" charset="0"/>
              </a:rPr>
              <a:t>. Органом местного самоуправления учетная норма площади жилого помещения для признания нуждающимся в жилых помещениях установлена в размере 10 </a:t>
            </a:r>
            <a:r>
              <a:rPr lang="ru-RU" sz="1600" dirty="0" err="1">
                <a:solidFill>
                  <a:schemeClr val="bg1"/>
                </a:solidFill>
                <a:latin typeface="Times New Roman" panose="02020603050405020304" pitchFamily="18" charset="0"/>
                <a:cs typeface="Times New Roman" panose="02020603050405020304" pitchFamily="18" charset="0"/>
              </a:rPr>
              <a:t>кв.м</a:t>
            </a:r>
            <a:r>
              <a:rPr lang="ru-RU" sz="1600" dirty="0">
                <a:solidFill>
                  <a:schemeClr val="bg1"/>
                </a:solidFill>
                <a:latin typeface="Times New Roman" panose="02020603050405020304" pitchFamily="18" charset="0"/>
                <a:cs typeface="Times New Roman" panose="02020603050405020304" pitchFamily="18" charset="0"/>
              </a:rPr>
              <a:t>./1 чел. Таким образом, все члены семьи считаются нуждающимися в жилье, поскольку на каждого пользователя приходится менее чем по 10 </a:t>
            </a:r>
            <a:r>
              <a:rPr lang="ru-RU" sz="1600" dirty="0" err="1">
                <a:solidFill>
                  <a:schemeClr val="bg1"/>
                </a:solidFill>
                <a:latin typeface="Times New Roman" panose="02020603050405020304" pitchFamily="18" charset="0"/>
                <a:cs typeface="Times New Roman" panose="02020603050405020304" pitchFamily="18" charset="0"/>
              </a:rPr>
              <a:t>кв.м</a:t>
            </a:r>
            <a:r>
              <a:rPr lang="ru-RU" sz="1600" dirty="0">
                <a:solidFill>
                  <a:schemeClr val="bg1"/>
                </a:solidFill>
                <a:latin typeface="Times New Roman" panose="02020603050405020304" pitchFamily="18" charset="0"/>
                <a:cs typeface="Times New Roman" panose="02020603050405020304" pitchFamily="18" charset="0"/>
              </a:rPr>
              <a:t>. общей площади жилого помещения. </a:t>
            </a:r>
          </a:p>
        </p:txBody>
      </p:sp>
      <p:sp>
        <p:nvSpPr>
          <p:cNvPr id="6" name="Прямоугольник 5"/>
          <p:cNvSpPr/>
          <p:nvPr/>
        </p:nvSpPr>
        <p:spPr>
          <a:xfrm>
            <a:off x="2338721" y="871131"/>
            <a:ext cx="8682633" cy="400110"/>
          </a:xfrm>
          <a:prstGeom prst="rect">
            <a:avLst/>
          </a:prstGeom>
        </p:spPr>
        <p:txBody>
          <a:bodyPr wrap="none">
            <a:spAutoFit/>
          </a:bodyPr>
          <a:lstStyle/>
          <a:p>
            <a:r>
              <a:rPr lang="ru-RU" sz="2000" dirty="0">
                <a:solidFill>
                  <a:schemeClr val="bg1"/>
                </a:solidFill>
                <a:latin typeface="Times New Roman" panose="02020603050405020304" pitchFamily="18" charset="0"/>
                <a:cs typeface="Times New Roman" panose="02020603050405020304" pitchFamily="18" charset="0"/>
              </a:rPr>
              <a:t>2. Обеспеченность общей площадью жилого помещения ниже учетной нормы</a:t>
            </a:r>
          </a:p>
        </p:txBody>
      </p:sp>
      <p:sp>
        <p:nvSpPr>
          <p:cNvPr id="8" name="Title 1">
            <a:extLst>
              <a:ext uri="{FF2B5EF4-FFF2-40B4-BE49-F238E27FC236}">
                <a16:creationId xmlns:a16="http://schemas.microsoft.com/office/drawing/2014/main" id="{E6EC9C45-5498-884F-B1E1-489210D4F996}"/>
              </a:ext>
            </a:extLst>
          </p:cNvPr>
          <p:cNvSpPr>
            <a:spLocks noGrp="1"/>
          </p:cNvSpPr>
          <p:nvPr>
            <p:ph type="title"/>
          </p:nvPr>
        </p:nvSpPr>
        <p:spPr>
          <a:xfrm>
            <a:off x="838200" y="365126"/>
            <a:ext cx="10515600" cy="466148"/>
          </a:xfrm>
        </p:spPr>
        <p:txBody>
          <a:bodyPr>
            <a:noAutofit/>
          </a:bodyPr>
          <a:lstStyle/>
          <a:p>
            <a:pPr algn="ctr"/>
            <a:r>
              <a:rPr lang="ru-RU" sz="2400" dirty="0">
                <a:latin typeface="Times New Roman" panose="02020603050405020304" pitchFamily="18" charset="0"/>
                <a:cs typeface="Times New Roman" panose="02020603050405020304" pitchFamily="18" charset="0"/>
              </a:rPr>
              <a:t>Основание для признания нуждающимся в жилом помещении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(п. 2 ч. 1 ст. 51 ЖК РФ)</a:t>
            </a:r>
          </a:p>
        </p:txBody>
      </p:sp>
    </p:spTree>
    <p:extLst>
      <p:ext uri="{BB962C8B-B14F-4D97-AF65-F5344CB8AC3E}">
        <p14:creationId xmlns:p14="http://schemas.microsoft.com/office/powerpoint/2010/main" val="423675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052"/>
                                        </p:tgtEl>
                                        <p:attrNameLst>
                                          <p:attrName>style.visibility</p:attrName>
                                        </p:attrNameLst>
                                      </p:cBhvr>
                                      <p:to>
                                        <p:strVal val="visible"/>
                                      </p:to>
                                    </p:set>
                                    <p:animEffect transition="in" filter="fade">
                                      <p:cBhvr>
                                        <p:cTn id="19" dur="1000"/>
                                        <p:tgtEl>
                                          <p:spTgt spid="2052"/>
                                        </p:tgtEl>
                                      </p:cBhvr>
                                    </p:animEffect>
                                    <p:anim calcmode="lin" valueType="num">
                                      <p:cBhvr>
                                        <p:cTn id="20" dur="1000" fill="hold"/>
                                        <p:tgtEl>
                                          <p:spTgt spid="2052"/>
                                        </p:tgtEl>
                                        <p:attrNameLst>
                                          <p:attrName>ppt_x</p:attrName>
                                        </p:attrNameLst>
                                      </p:cBhvr>
                                      <p:tavLst>
                                        <p:tav tm="0">
                                          <p:val>
                                            <p:strVal val="#ppt_x"/>
                                          </p:val>
                                        </p:tav>
                                        <p:tav tm="100000">
                                          <p:val>
                                            <p:strVal val="#ppt_x"/>
                                          </p:val>
                                        </p:tav>
                                      </p:tavLst>
                                    </p:anim>
                                    <p:anim calcmode="lin" valueType="num">
                                      <p:cBhvr>
                                        <p:cTn id="21" dur="1000" fill="hold"/>
                                        <p:tgtEl>
                                          <p:spTgt spid="205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17026" y="1432287"/>
            <a:ext cx="11056309" cy="560883"/>
          </a:xfrm>
        </p:spPr>
        <p:txBody>
          <a:bodyPr>
            <a:normAutofit/>
          </a:bodyPr>
          <a:lstStyle/>
          <a:p>
            <a:pPr marL="0" indent="457200" algn="just">
              <a:buNone/>
            </a:pPr>
            <a:r>
              <a:rPr lang="ru-RU" sz="1600" i="1" dirty="0">
                <a:latin typeface="Times New Roman" panose="02020603050405020304" pitchFamily="18" charset="0"/>
                <a:cs typeface="Times New Roman" panose="02020603050405020304" pitchFamily="18" charset="0"/>
              </a:rPr>
              <a:t>Третья категория граждан</a:t>
            </a:r>
            <a:r>
              <a:rPr lang="ru-RU" sz="1600" dirty="0">
                <a:latin typeface="Times New Roman" panose="02020603050405020304" pitchFamily="18" charset="0"/>
                <a:cs typeface="Times New Roman" panose="02020603050405020304" pitchFamily="18" charset="0"/>
              </a:rPr>
              <a:t>, нуждающихся в жилье, - это граждане, проживающие в помещении, не отвечающем установленным для жилых помещений требованиям</a:t>
            </a:r>
          </a:p>
        </p:txBody>
      </p:sp>
      <p:sp>
        <p:nvSpPr>
          <p:cNvPr id="4" name="TextBox 3"/>
          <p:cNvSpPr txBox="1"/>
          <p:nvPr/>
        </p:nvSpPr>
        <p:spPr>
          <a:xfrm>
            <a:off x="591976" y="5288340"/>
            <a:ext cx="11281359" cy="1569660"/>
          </a:xfrm>
          <a:prstGeom prst="rect">
            <a:avLst/>
          </a:prstGeom>
          <a:noFill/>
        </p:spPr>
        <p:txBody>
          <a:bodyPr wrap="square" rtlCol="0">
            <a:spAutoFit/>
          </a:bodyPr>
          <a:lstStyle/>
          <a:p>
            <a:pPr algn="just"/>
            <a:r>
              <a:rPr lang="ru-RU" sz="1600" i="1" dirty="0">
                <a:solidFill>
                  <a:schemeClr val="bg1"/>
                </a:solidFill>
                <a:latin typeface="Times New Roman" panose="02020603050405020304" pitchFamily="18" charset="0"/>
                <a:cs typeface="Times New Roman" panose="02020603050405020304" pitchFamily="18" charset="0"/>
              </a:rPr>
              <a:t>Пример:</a:t>
            </a:r>
            <a:r>
              <a:rPr lang="ru-RU" sz="1600" dirty="0">
                <a:solidFill>
                  <a:schemeClr val="bg1"/>
                </a:solidFill>
                <a:latin typeface="Times New Roman" panose="02020603050405020304" pitchFamily="18" charset="0"/>
                <a:cs typeface="Times New Roman" panose="02020603050405020304" pitchFamily="18" charset="0"/>
              </a:rPr>
              <a:t> квартира площадью 57 </a:t>
            </a:r>
            <a:r>
              <a:rPr lang="ru-RU" sz="1600" dirty="0" err="1">
                <a:solidFill>
                  <a:schemeClr val="bg1"/>
                </a:solidFill>
                <a:latin typeface="Times New Roman" panose="02020603050405020304" pitchFamily="18" charset="0"/>
                <a:cs typeface="Times New Roman" panose="02020603050405020304" pitchFamily="18" charset="0"/>
              </a:rPr>
              <a:t>кв.м</a:t>
            </a:r>
            <a:r>
              <a:rPr lang="ru-RU" sz="1600" dirty="0">
                <a:solidFill>
                  <a:schemeClr val="bg1"/>
                </a:solidFill>
                <a:latin typeface="Times New Roman" panose="02020603050405020304" pitchFamily="18" charset="0"/>
                <a:cs typeface="Times New Roman" panose="02020603050405020304" pitchFamily="18" charset="0"/>
              </a:rPr>
              <a:t>., предоставленная по договору социального найма, признана непригодной для постоянного проживания, о чем органом местного самоуправления составлен акт и выдано соответствующее заключение.</a:t>
            </a:r>
          </a:p>
          <a:p>
            <a:pPr algn="just"/>
            <a:r>
              <a:rPr lang="ru-RU" sz="1600" dirty="0">
                <a:solidFill>
                  <a:schemeClr val="bg1"/>
                </a:solidFill>
                <a:latin typeface="Times New Roman" panose="02020603050405020304" pitchFamily="18" charset="0"/>
                <a:cs typeface="Times New Roman" panose="02020603050405020304" pitchFamily="18" charset="0"/>
              </a:rPr>
              <a:t>Помимо указанной квартиры наниматель и члены его семьи имеют на праве общей долевой собственности жилой дом общей площадью 72 </a:t>
            </a:r>
            <a:r>
              <a:rPr lang="ru-RU" sz="1600" dirty="0" err="1">
                <a:solidFill>
                  <a:schemeClr val="bg1"/>
                </a:solidFill>
                <a:latin typeface="Times New Roman" panose="02020603050405020304" pitchFamily="18" charset="0"/>
                <a:cs typeface="Times New Roman" panose="02020603050405020304" pitchFamily="18" charset="0"/>
              </a:rPr>
              <a:t>кв.м</a:t>
            </a:r>
            <a:r>
              <a:rPr lang="ru-RU" sz="1600" dirty="0">
                <a:solidFill>
                  <a:schemeClr val="bg1"/>
                </a:solidFill>
                <a:latin typeface="Times New Roman" panose="02020603050405020304" pitchFamily="18" charset="0"/>
                <a:cs typeface="Times New Roman" panose="02020603050405020304" pitchFamily="18" charset="0"/>
              </a:rPr>
              <a:t>. </a:t>
            </a:r>
          </a:p>
          <a:p>
            <a:pPr algn="just"/>
            <a:r>
              <a:rPr lang="ru-RU" sz="1600" dirty="0">
                <a:solidFill>
                  <a:schemeClr val="bg1"/>
                </a:solidFill>
                <a:latin typeface="Times New Roman" panose="02020603050405020304" pitchFamily="18" charset="0"/>
                <a:cs typeface="Times New Roman" panose="02020603050405020304" pitchFamily="18" charset="0"/>
              </a:rPr>
              <a:t>При определении уровня обеспеченности граждан в расчет берется только жилой дом площадью 72 </a:t>
            </a:r>
            <a:r>
              <a:rPr lang="ru-RU" sz="1600" dirty="0" err="1">
                <a:solidFill>
                  <a:schemeClr val="bg1"/>
                </a:solidFill>
                <a:latin typeface="Times New Roman" panose="02020603050405020304" pitchFamily="18" charset="0"/>
                <a:cs typeface="Times New Roman" panose="02020603050405020304" pitchFamily="18" charset="0"/>
              </a:rPr>
              <a:t>кв.м</a:t>
            </a:r>
            <a:r>
              <a:rPr lang="ru-RU" sz="1600" dirty="0">
                <a:solidFill>
                  <a:schemeClr val="bg1"/>
                </a:solidFill>
                <a:latin typeface="Times New Roman" panose="02020603050405020304" pitchFamily="18" charset="0"/>
                <a:cs typeface="Times New Roman" panose="02020603050405020304" pitchFamily="18" charset="0"/>
              </a:rPr>
              <a:t>. </a:t>
            </a:r>
          </a:p>
          <a:p>
            <a:endParaRPr lang="ru-RU" sz="1600" dirty="0">
              <a:solidFill>
                <a:schemeClr val="bg1"/>
              </a:solidFill>
            </a:endParaRPr>
          </a:p>
        </p:txBody>
      </p:sp>
      <p:sp>
        <p:nvSpPr>
          <p:cNvPr id="5" name="TextBox 4"/>
          <p:cNvSpPr txBox="1"/>
          <p:nvPr/>
        </p:nvSpPr>
        <p:spPr>
          <a:xfrm>
            <a:off x="603716" y="2179797"/>
            <a:ext cx="7863311" cy="3308598"/>
          </a:xfrm>
          <a:prstGeom prst="rect">
            <a:avLst/>
          </a:prstGeom>
          <a:noFill/>
        </p:spPr>
        <p:txBody>
          <a:bodyPr wrap="square" rtlCol="0">
            <a:spAutoFit/>
          </a:bodyPr>
          <a:lstStyle/>
          <a:p>
            <a:pPr indent="457200" algn="just"/>
            <a:r>
              <a:rPr lang="ru-RU" sz="1500" dirty="0">
                <a:solidFill>
                  <a:schemeClr val="bg1"/>
                </a:solidFill>
                <a:latin typeface="Times New Roman" panose="02020603050405020304" pitchFamily="18" charset="0"/>
                <a:cs typeface="Times New Roman" panose="02020603050405020304" pitchFamily="18" charset="0"/>
              </a:rPr>
              <a:t>Постановлением Правительства Российской Федерации от 28.01.2006 № 47 утверждено Положение о признании помещения жилым помещением, жилого помещения непригодным для проживания и многоквартирного дома аварийным и подлежащим сносу.</a:t>
            </a:r>
          </a:p>
          <a:p>
            <a:pPr indent="457200" algn="just"/>
            <a:r>
              <a:rPr lang="ru-RU" sz="1500" dirty="0">
                <a:solidFill>
                  <a:schemeClr val="bg1"/>
                </a:solidFill>
                <a:latin typeface="Times New Roman" panose="02020603050405020304" pitchFamily="18" charset="0"/>
                <a:cs typeface="Times New Roman" panose="02020603050405020304" pitchFamily="18" charset="0"/>
              </a:rPr>
              <a:t>Документом, подтверждающим несоответствие жилого помещения установленным требованиям, является заключение о признании жилого помещения непригодным для постоянного проживания. </a:t>
            </a:r>
          </a:p>
          <a:p>
            <a:pPr indent="457200" algn="just"/>
            <a:r>
              <a:rPr lang="ru-RU" sz="1500" dirty="0">
                <a:solidFill>
                  <a:schemeClr val="bg1"/>
                </a:solidFill>
                <a:latin typeface="Times New Roman" panose="02020603050405020304" pitchFamily="18" charset="0"/>
                <a:cs typeface="Times New Roman" panose="02020603050405020304" pitchFamily="18" charset="0"/>
              </a:rPr>
              <a:t>Решение о признании жилого помещения непригодным для проживания принимается органом исполнительной власти субъекта Российской Федерации или органом местного самоуправления, который создает для оценки и обследования жилых помещений в целях  признания  их  непригодными  для  проживания  межведомственную комиссию.</a:t>
            </a:r>
          </a:p>
          <a:p>
            <a:pPr indent="457200" algn="just"/>
            <a:r>
              <a:rPr lang="ru-RU" sz="1500" dirty="0">
                <a:solidFill>
                  <a:schemeClr val="bg1"/>
                </a:solidFill>
                <a:latin typeface="Times New Roman" panose="02020603050405020304" pitchFamily="18" charset="0"/>
                <a:cs typeface="Times New Roman" panose="02020603050405020304" pitchFamily="18" charset="0"/>
              </a:rPr>
              <a:t>Жилое помещение, признанное непригодным для постоянного проживания, не учитывается в суммарной площади при определении уровня обеспеченности общей площадью жилого помещения</a:t>
            </a:r>
          </a:p>
          <a:p>
            <a:endParaRPr lang="ru-RU" sz="1400" dirty="0">
              <a:solidFill>
                <a:schemeClr val="bg1"/>
              </a:solidFill>
            </a:endParaRPr>
          </a:p>
        </p:txBody>
      </p:sp>
      <p:sp>
        <p:nvSpPr>
          <p:cNvPr id="6" name="Прямоугольник 5"/>
          <p:cNvSpPr/>
          <p:nvPr/>
        </p:nvSpPr>
        <p:spPr>
          <a:xfrm>
            <a:off x="591977" y="846975"/>
            <a:ext cx="10959154" cy="400110"/>
          </a:xfrm>
          <a:prstGeom prst="rect">
            <a:avLst/>
          </a:prstGeom>
        </p:spPr>
        <p:txBody>
          <a:bodyPr wrap="none">
            <a:spAutoFit/>
          </a:bodyPr>
          <a:lstStyle/>
          <a:p>
            <a:r>
              <a:rPr lang="ru-RU" sz="2000" dirty="0">
                <a:solidFill>
                  <a:schemeClr val="bg1"/>
                </a:solidFill>
                <a:latin typeface="Times New Roman" panose="02020603050405020304" pitchFamily="18" charset="0"/>
                <a:cs typeface="Times New Roman" panose="02020603050405020304" pitchFamily="18" charset="0"/>
              </a:rPr>
              <a:t>3. Проживание в помещении, не отвечающем установленным для жилых помещений требованиям</a:t>
            </a:r>
          </a:p>
        </p:txBody>
      </p:sp>
      <p:sp>
        <p:nvSpPr>
          <p:cNvPr id="8" name="Title 1">
            <a:extLst>
              <a:ext uri="{FF2B5EF4-FFF2-40B4-BE49-F238E27FC236}">
                <a16:creationId xmlns:a16="http://schemas.microsoft.com/office/drawing/2014/main" id="{E6EC9C45-5498-884F-B1E1-489210D4F996}"/>
              </a:ext>
            </a:extLst>
          </p:cNvPr>
          <p:cNvSpPr>
            <a:spLocks noGrp="1"/>
          </p:cNvSpPr>
          <p:nvPr>
            <p:ph type="title"/>
          </p:nvPr>
        </p:nvSpPr>
        <p:spPr>
          <a:xfrm>
            <a:off x="817027" y="340564"/>
            <a:ext cx="10515600" cy="466148"/>
          </a:xfrm>
        </p:spPr>
        <p:txBody>
          <a:bodyPr>
            <a:noAutofit/>
          </a:bodyPr>
          <a:lstStyle/>
          <a:p>
            <a:pPr algn="ctr"/>
            <a:r>
              <a:rPr lang="ru-RU" sz="2400" dirty="0">
                <a:latin typeface="Times New Roman" panose="02020603050405020304" pitchFamily="18" charset="0"/>
                <a:cs typeface="Times New Roman" panose="02020603050405020304" pitchFamily="18" charset="0"/>
              </a:rPr>
              <a:t>Основание для признания нуждающимся в жилом помещении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(п. 3 ч. 1 ст. 51 ЖК РФ)</a:t>
            </a: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3717" y="1596241"/>
            <a:ext cx="4046238" cy="3692099"/>
          </a:xfrm>
          <a:prstGeom prst="rect">
            <a:avLst/>
          </a:prstGeom>
        </p:spPr>
      </p:pic>
    </p:spTree>
    <p:extLst>
      <p:ext uri="{BB962C8B-B14F-4D97-AF65-F5344CB8AC3E}">
        <p14:creationId xmlns:p14="http://schemas.microsoft.com/office/powerpoint/2010/main" val="329487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Прямая соединительная линия 29"/>
          <p:cNvCxnSpPr/>
          <p:nvPr/>
        </p:nvCxnSpPr>
        <p:spPr>
          <a:xfrm>
            <a:off x="0" y="3449370"/>
            <a:ext cx="12192000" cy="11419"/>
          </a:xfrm>
          <a:prstGeom prst="line">
            <a:avLst/>
          </a:prstGeom>
          <a:ln w="69850"/>
          <a:effectLst>
            <a:outerShdw blurRad="76200" dist="12700" dir="2700000" sy="-23000" kx="-800400" algn="bl" rotWithShape="0">
              <a:prstClr val="black">
                <a:alpha val="20000"/>
              </a:prstClr>
            </a:outerShdw>
          </a:effectLst>
        </p:spPr>
        <p:style>
          <a:lnRef idx="3">
            <a:schemeClr val="accent5"/>
          </a:lnRef>
          <a:fillRef idx="0">
            <a:schemeClr val="accent5"/>
          </a:fillRef>
          <a:effectRef idx="2">
            <a:schemeClr val="accent5"/>
          </a:effectRef>
          <a:fontRef idx="minor">
            <a:schemeClr val="tx1"/>
          </a:fontRef>
        </p:style>
      </p:cxnSp>
      <p:sp>
        <p:nvSpPr>
          <p:cNvPr id="5" name="矩形 13"/>
          <p:cNvSpPr/>
          <p:nvPr/>
        </p:nvSpPr>
        <p:spPr>
          <a:xfrm rot="18900000">
            <a:off x="1004513" y="3097523"/>
            <a:ext cx="703401" cy="703694"/>
          </a:xfrm>
          <a:prstGeom prst="rect">
            <a:avLst/>
          </a:prstGeom>
          <a:solidFill>
            <a:schemeClr val="accent1"/>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r>
              <a:rPr lang="en-US" altLang="zh-CN" sz="23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23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矩形 14"/>
          <p:cNvSpPr/>
          <p:nvPr/>
        </p:nvSpPr>
        <p:spPr>
          <a:xfrm>
            <a:off x="533355" y="4141249"/>
            <a:ext cx="2131467" cy="1103203"/>
          </a:xfrm>
          <a:prstGeom prst="rect">
            <a:avLst/>
          </a:prstGeom>
        </p:spPr>
        <p:txBody>
          <a:bodyPr wrap="square" lIns="86694" tIns="43347" rIns="86694" bIns="43347">
            <a:spAutoFit/>
          </a:bodyPr>
          <a:lstStyle/>
          <a:p>
            <a:pPr lvl="0" algn="ctr"/>
            <a:r>
              <a:rPr lang="ru-RU" sz="1100" dirty="0">
                <a:solidFill>
                  <a:schemeClr val="bg1"/>
                </a:solidFill>
                <a:latin typeface="Times New Roman" panose="02020603050405020304" pitchFamily="18" charset="0"/>
                <a:cs typeface="Times New Roman" panose="02020603050405020304" pitchFamily="18" charset="0"/>
              </a:rPr>
              <a:t>В составе семьи имеется больной, страдающий хроническим заболеванием, предусмотренным Перечнем, утв. приказом Минздрава России от 29.11.2012 № 987н </a:t>
            </a:r>
          </a:p>
        </p:txBody>
      </p:sp>
      <p:sp>
        <p:nvSpPr>
          <p:cNvPr id="7" name="矩形 15"/>
          <p:cNvSpPr/>
          <p:nvPr/>
        </p:nvSpPr>
        <p:spPr>
          <a:xfrm rot="18900000">
            <a:off x="3495483" y="3108942"/>
            <a:ext cx="703401" cy="703694"/>
          </a:xfrm>
          <a:prstGeom prst="rect">
            <a:avLst/>
          </a:prstGeom>
          <a:solidFill>
            <a:schemeClr val="accent2"/>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r>
              <a:rPr lang="en-US" altLang="zh-CN" sz="23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23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矩形 17"/>
          <p:cNvSpPr/>
          <p:nvPr/>
        </p:nvSpPr>
        <p:spPr>
          <a:xfrm rot="18900000">
            <a:off x="6430607" y="3159883"/>
            <a:ext cx="703401" cy="703694"/>
          </a:xfrm>
          <a:prstGeom prst="rect">
            <a:avLst/>
          </a:prstGeom>
          <a:solidFill>
            <a:schemeClr val="accent3"/>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r>
              <a:rPr lang="en-US" altLang="zh-CN" sz="23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sz="23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矩形 20"/>
          <p:cNvSpPr/>
          <p:nvPr/>
        </p:nvSpPr>
        <p:spPr>
          <a:xfrm>
            <a:off x="8570495" y="4025446"/>
            <a:ext cx="2700653" cy="2118866"/>
          </a:xfrm>
          <a:prstGeom prst="rect">
            <a:avLst/>
          </a:prstGeom>
        </p:spPr>
        <p:txBody>
          <a:bodyPr wrap="square" lIns="86694" tIns="43347" rIns="86694" bIns="43347">
            <a:spAutoFit/>
          </a:bodyPr>
          <a:lstStyle/>
          <a:p>
            <a:pPr algn="just"/>
            <a:r>
              <a:rPr lang="ru-RU" sz="1100" dirty="0">
                <a:solidFill>
                  <a:schemeClr val="bg1"/>
                </a:solidFill>
                <a:latin typeface="Times New Roman" panose="02020603050405020304" pitchFamily="18" charset="0"/>
                <a:cs typeface="Times New Roman" panose="02020603050405020304" pitchFamily="18" charset="0"/>
              </a:rPr>
              <a:t>Для признания граждан нуждающимися в улучшении жилья не имеет значения:</a:t>
            </a:r>
          </a:p>
          <a:p>
            <a:pPr algn="just"/>
            <a:r>
              <a:rPr lang="ru-RU" sz="1100" dirty="0">
                <a:solidFill>
                  <a:schemeClr val="bg1"/>
                </a:solidFill>
                <a:latin typeface="Times New Roman" panose="02020603050405020304" pitchFamily="18" charset="0"/>
                <a:cs typeface="Times New Roman" panose="02020603050405020304" pitchFamily="18" charset="0"/>
              </a:rPr>
              <a:t>- в коммунальной или отдельной квартире проживает несколько семей;</a:t>
            </a:r>
          </a:p>
          <a:p>
            <a:pPr algn="just"/>
            <a:r>
              <a:rPr lang="ru-RU" sz="1100" dirty="0">
                <a:solidFill>
                  <a:schemeClr val="bg1"/>
                </a:solidFill>
                <a:latin typeface="Times New Roman" panose="02020603050405020304" pitchFamily="18" charset="0"/>
                <a:cs typeface="Times New Roman" panose="02020603050405020304" pitchFamily="18" charset="0"/>
              </a:rPr>
              <a:t>- размер занимаемого жилого помещения;</a:t>
            </a:r>
          </a:p>
          <a:p>
            <a:pPr lvl="0" algn="just"/>
            <a:r>
              <a:rPr lang="ru-RU" sz="1100" dirty="0">
                <a:solidFill>
                  <a:schemeClr val="bg1"/>
                </a:solidFill>
                <a:latin typeface="Times New Roman" panose="02020603050405020304" pitchFamily="18" charset="0"/>
                <a:cs typeface="Times New Roman" panose="02020603050405020304" pitchFamily="18" charset="0"/>
              </a:rPr>
              <a:t>- являются ли граждане (все или их часть) собственниками всей квартиры или собственниками отдельных комнат и т.д.;</a:t>
            </a:r>
          </a:p>
          <a:p>
            <a:pPr algn="just"/>
            <a:r>
              <a:rPr lang="ru-RU" sz="1100" dirty="0">
                <a:solidFill>
                  <a:schemeClr val="bg1"/>
                </a:solidFill>
                <a:latin typeface="Times New Roman" panose="02020603050405020304" pitchFamily="18" charset="0"/>
                <a:cs typeface="Times New Roman" panose="02020603050405020304" pitchFamily="18" charset="0"/>
              </a:rPr>
              <a:t>- факт наличия (или отсутствия) родственных отношений между зарегистрированными (проживающими) гражданами</a:t>
            </a:r>
          </a:p>
        </p:txBody>
      </p:sp>
      <p:sp>
        <p:nvSpPr>
          <p:cNvPr id="18" name="TextBox 17"/>
          <p:cNvSpPr txBox="1"/>
          <p:nvPr/>
        </p:nvSpPr>
        <p:spPr>
          <a:xfrm>
            <a:off x="1263920" y="888917"/>
            <a:ext cx="9683452" cy="369332"/>
          </a:xfrm>
          <a:prstGeom prst="rect">
            <a:avLst/>
          </a:prstGeom>
          <a:noFill/>
        </p:spPr>
        <p:txBody>
          <a:bodyPr wrap="square" rtlCol="0">
            <a:spAutoFit/>
          </a:bodyPr>
          <a:lstStyle/>
          <a:p>
            <a:r>
              <a:rPr lang="ru-RU" dirty="0">
                <a:solidFill>
                  <a:schemeClr val="bg1"/>
                </a:solidFill>
                <a:latin typeface="Times New Roman" panose="02020603050405020304" pitchFamily="18" charset="0"/>
                <a:cs typeface="Times New Roman" panose="02020603050405020304" pitchFamily="18" charset="0"/>
              </a:rPr>
              <a:t>4. Совместное проживание с больным, страдающим тяжелой формой хронического заболевания</a:t>
            </a:r>
          </a:p>
        </p:txBody>
      </p:sp>
      <p:sp>
        <p:nvSpPr>
          <p:cNvPr id="3" name="Прямоугольник 2"/>
          <p:cNvSpPr/>
          <p:nvPr/>
        </p:nvSpPr>
        <p:spPr>
          <a:xfrm>
            <a:off x="817027" y="1278695"/>
            <a:ext cx="10988691" cy="923330"/>
          </a:xfrm>
          <a:prstGeom prst="rect">
            <a:avLst/>
          </a:prstGeom>
        </p:spPr>
        <p:txBody>
          <a:bodyPr wrap="square">
            <a:spAutoFit/>
          </a:bodyPr>
          <a:lstStyle/>
          <a:p>
            <a:pPr indent="457200" algn="just"/>
            <a:r>
              <a:rPr lang="ru-RU" i="1" dirty="0">
                <a:solidFill>
                  <a:schemeClr val="bg1"/>
                </a:solidFill>
                <a:latin typeface="Times New Roman" panose="02020603050405020304" pitchFamily="18" charset="0"/>
                <a:cs typeface="Times New Roman" panose="02020603050405020304" pitchFamily="18" charset="0"/>
              </a:rPr>
              <a:t>Четвертой категорией </a:t>
            </a:r>
            <a:r>
              <a:rPr lang="ru-RU" dirty="0">
                <a:solidFill>
                  <a:schemeClr val="bg1"/>
                </a:solidFill>
                <a:latin typeface="Times New Roman" panose="02020603050405020304" pitchFamily="18" charset="0"/>
                <a:cs typeface="Times New Roman" panose="02020603050405020304" pitchFamily="18" charset="0"/>
              </a:rPr>
              <a:t>граждан, нуждающихся в улучшении жилищных условий, являются граждане, совместно проживающие в одной квартире с больным, страдающим тяжелой формой хронического заболевания. При рассмотрении данного основания необходимо иметь в виду следующее:</a:t>
            </a:r>
          </a:p>
        </p:txBody>
      </p:sp>
      <p:sp>
        <p:nvSpPr>
          <p:cNvPr id="14" name="矩形 19"/>
          <p:cNvSpPr/>
          <p:nvPr/>
        </p:nvSpPr>
        <p:spPr>
          <a:xfrm rot="18900000">
            <a:off x="9466879" y="3108941"/>
            <a:ext cx="703401" cy="703694"/>
          </a:xfrm>
          <a:prstGeom prst="rect">
            <a:avLst/>
          </a:prstGeom>
          <a:solidFill>
            <a:schemeClr val="accent6">
              <a:lumMod val="75000"/>
            </a:schemeClr>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r>
              <a:rPr lang="ru-RU" altLang="zh-CN" sz="23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4</a:t>
            </a:r>
            <a:endParaRPr lang="zh-CN" altLang="en-US" sz="23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Прямоугольник 1"/>
          <p:cNvSpPr/>
          <p:nvPr/>
        </p:nvSpPr>
        <p:spPr>
          <a:xfrm>
            <a:off x="5956662" y="4084121"/>
            <a:ext cx="1972491" cy="1277273"/>
          </a:xfrm>
          <a:prstGeom prst="rect">
            <a:avLst/>
          </a:prstGeom>
        </p:spPr>
        <p:txBody>
          <a:bodyPr wrap="square">
            <a:spAutoFit/>
          </a:bodyPr>
          <a:lstStyle/>
          <a:p>
            <a:pPr algn="ctr"/>
            <a:r>
              <a:rPr lang="ru-RU" sz="1100" dirty="0">
                <a:solidFill>
                  <a:schemeClr val="bg1"/>
                </a:solidFill>
                <a:latin typeface="Times New Roman" panose="02020603050405020304" pitchFamily="18" charset="0"/>
                <a:cs typeface="Times New Roman" panose="02020603050405020304" pitchFamily="18" charset="0"/>
              </a:rPr>
              <a:t>Проживающие совместно лица не имеют иного жилого помещения, занимаемого по договору социального найма или принадлежащего на праве собственности</a:t>
            </a:r>
          </a:p>
          <a:p>
            <a:pPr lvl="0" algn="ctr"/>
            <a:endParaRPr lang="ru-RU" sz="1100" dirty="0">
              <a:solidFill>
                <a:schemeClr val="bg1"/>
              </a:solidFill>
              <a:latin typeface="Times New Roman" panose="02020603050405020304" pitchFamily="18" charset="0"/>
              <a:cs typeface="Times New Roman" panose="02020603050405020304" pitchFamily="18" charset="0"/>
            </a:endParaRPr>
          </a:p>
        </p:txBody>
      </p:sp>
      <p:sp>
        <p:nvSpPr>
          <p:cNvPr id="16" name="Прямоугольник 15"/>
          <p:cNvSpPr/>
          <p:nvPr/>
        </p:nvSpPr>
        <p:spPr>
          <a:xfrm>
            <a:off x="298763" y="6211486"/>
            <a:ext cx="12029039" cy="738664"/>
          </a:xfrm>
          <a:prstGeom prst="rect">
            <a:avLst/>
          </a:prstGeom>
        </p:spPr>
        <p:txBody>
          <a:bodyPr wrap="square">
            <a:spAutoFit/>
          </a:bodyPr>
          <a:lstStyle/>
          <a:p>
            <a:r>
              <a:rPr lang="ru-RU" sz="1400" dirty="0">
                <a:solidFill>
                  <a:schemeClr val="bg1"/>
                </a:solidFill>
                <a:latin typeface="Times New Roman" panose="02020603050405020304" pitchFamily="18" charset="0"/>
                <a:cs typeface="Times New Roman" panose="02020603050405020304" pitchFamily="18" charset="0"/>
              </a:rPr>
              <a:t>*Перечень тяжелых форм хронических заболеваний, при которых невозможно совместное проживание граждан в одной квартире, утверждён приказом Министерства здравоохранения Российской Федерации от 29 ноября 2012 г. № 987н</a:t>
            </a:r>
          </a:p>
          <a:p>
            <a:endParaRPr lang="ru-RU" sz="1400" dirty="0">
              <a:solidFill>
                <a:schemeClr val="bg1"/>
              </a:solidFill>
              <a:latin typeface="Times New Roman" panose="02020603050405020304" pitchFamily="18" charset="0"/>
              <a:cs typeface="Times New Roman" panose="02020603050405020304" pitchFamily="18" charset="0"/>
            </a:endParaRPr>
          </a:p>
        </p:txBody>
      </p:sp>
      <p:sp>
        <p:nvSpPr>
          <p:cNvPr id="19" name="Title 1">
            <a:extLst>
              <a:ext uri="{FF2B5EF4-FFF2-40B4-BE49-F238E27FC236}">
                <a16:creationId xmlns:a16="http://schemas.microsoft.com/office/drawing/2014/main" id="{E6EC9C45-5498-884F-B1E1-489210D4F996}"/>
              </a:ext>
            </a:extLst>
          </p:cNvPr>
          <p:cNvSpPr>
            <a:spLocks noGrp="1"/>
          </p:cNvSpPr>
          <p:nvPr>
            <p:ph type="title"/>
          </p:nvPr>
        </p:nvSpPr>
        <p:spPr>
          <a:xfrm>
            <a:off x="817027" y="340564"/>
            <a:ext cx="10515600" cy="466148"/>
          </a:xfrm>
        </p:spPr>
        <p:txBody>
          <a:bodyPr>
            <a:noAutofit/>
          </a:bodyPr>
          <a:lstStyle/>
          <a:p>
            <a:pPr algn="ctr"/>
            <a:r>
              <a:rPr lang="ru-RU" sz="2400" dirty="0">
                <a:latin typeface="Times New Roman" panose="02020603050405020304" pitchFamily="18" charset="0"/>
                <a:cs typeface="Times New Roman" panose="02020603050405020304" pitchFamily="18" charset="0"/>
              </a:rPr>
              <a:t>Основание для признания нуждающимся в жилом помещении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(п. 4 ч. 1 ст. 51 ЖК РФ)</a:t>
            </a:r>
          </a:p>
        </p:txBody>
      </p:sp>
      <p:sp>
        <p:nvSpPr>
          <p:cNvPr id="21" name="Прямоугольник 20"/>
          <p:cNvSpPr/>
          <p:nvPr/>
        </p:nvSpPr>
        <p:spPr>
          <a:xfrm>
            <a:off x="2913016" y="4236521"/>
            <a:ext cx="2495007" cy="430887"/>
          </a:xfrm>
          <a:prstGeom prst="rect">
            <a:avLst/>
          </a:prstGeom>
        </p:spPr>
        <p:txBody>
          <a:bodyPr wrap="square">
            <a:spAutoFit/>
          </a:bodyPr>
          <a:lstStyle/>
          <a:p>
            <a:pPr lvl="0" algn="ctr"/>
            <a:r>
              <a:rPr lang="ru-RU" sz="1100" dirty="0">
                <a:solidFill>
                  <a:schemeClr val="bg1"/>
                </a:solidFill>
                <a:latin typeface="Times New Roman" panose="02020603050405020304" pitchFamily="18" charset="0"/>
                <a:cs typeface="Times New Roman" panose="02020603050405020304" pitchFamily="18" charset="0"/>
              </a:rPr>
              <a:t>Граждане проживают в квартире, занятой несколькими семьями</a:t>
            </a:r>
          </a:p>
        </p:txBody>
      </p:sp>
    </p:spTree>
    <p:extLst>
      <p:ext uri="{BB962C8B-B14F-4D97-AF65-F5344CB8AC3E}">
        <p14:creationId xmlns:p14="http://schemas.microsoft.com/office/powerpoint/2010/main" val="3488016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6" presetClass="entr" presetSubtype="21"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barn(inVertical)">
                                      <p:cBhvr>
                                        <p:cTn id="24" dur="500"/>
                                        <p:tgtEl>
                                          <p:spTgt spid="30"/>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750" fill="hold"/>
                                        <p:tgtEl>
                                          <p:spTgt spid="5"/>
                                        </p:tgtEl>
                                        <p:attrNameLst>
                                          <p:attrName>ppt_w</p:attrName>
                                        </p:attrNameLst>
                                      </p:cBhvr>
                                      <p:tavLst>
                                        <p:tav tm="0">
                                          <p:val>
                                            <p:fltVal val="0"/>
                                          </p:val>
                                        </p:tav>
                                        <p:tav tm="100000">
                                          <p:val>
                                            <p:strVal val="#ppt_w"/>
                                          </p:val>
                                        </p:tav>
                                      </p:tavLst>
                                    </p:anim>
                                    <p:anim calcmode="lin" valueType="num">
                                      <p:cBhvr>
                                        <p:cTn id="29" dur="750" fill="hold"/>
                                        <p:tgtEl>
                                          <p:spTgt spid="5"/>
                                        </p:tgtEl>
                                        <p:attrNameLst>
                                          <p:attrName>ppt_h</p:attrName>
                                        </p:attrNameLst>
                                      </p:cBhvr>
                                      <p:tavLst>
                                        <p:tav tm="0">
                                          <p:val>
                                            <p:fltVal val="0"/>
                                          </p:val>
                                        </p:tav>
                                        <p:tav tm="100000">
                                          <p:val>
                                            <p:strVal val="#ppt_h"/>
                                          </p:val>
                                        </p:tav>
                                      </p:tavLst>
                                    </p:anim>
                                    <p:animEffect transition="in" filter="fade">
                                      <p:cBhvr>
                                        <p:cTn id="30" dur="750"/>
                                        <p:tgtEl>
                                          <p:spTgt spid="5"/>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2500" fill="hold"/>
                                        <p:tgtEl>
                                          <p:spTgt spid="6"/>
                                        </p:tgtEl>
                                        <p:attrNameLst>
                                          <p:attrName>ppt_x</p:attrName>
                                        </p:attrNameLst>
                                      </p:cBhvr>
                                      <p:tavLst>
                                        <p:tav tm="0">
                                          <p:val>
                                            <p:strVal val="#ppt_x"/>
                                          </p:val>
                                        </p:tav>
                                        <p:tav tm="100000">
                                          <p:val>
                                            <p:strVal val="#ppt_x"/>
                                          </p:val>
                                        </p:tav>
                                      </p:tavLst>
                                    </p:anim>
                                    <p:anim calcmode="lin" valueType="num">
                                      <p:cBhvr additive="base">
                                        <p:cTn id="35" dur="2500" fill="hold"/>
                                        <p:tgtEl>
                                          <p:spTgt spid="6"/>
                                        </p:tgtEl>
                                        <p:attrNameLst>
                                          <p:attrName>ppt_y</p:attrName>
                                        </p:attrNameLst>
                                      </p:cBhvr>
                                      <p:tavLst>
                                        <p:tav tm="0">
                                          <p:val>
                                            <p:strVal val="1+#ppt_h/2"/>
                                          </p:val>
                                        </p:tav>
                                        <p:tav tm="100000">
                                          <p:val>
                                            <p:strVal val="#ppt_y"/>
                                          </p:val>
                                        </p:tav>
                                      </p:tavLst>
                                    </p:anim>
                                  </p:childTnLst>
                                </p:cTn>
                              </p:par>
                            </p:childTnLst>
                          </p:cTn>
                        </p:par>
                        <p:par>
                          <p:cTn id="36" fill="hold">
                            <p:stCondLst>
                              <p:cond delay="5750"/>
                            </p:stCondLst>
                            <p:childTnLst>
                              <p:par>
                                <p:cTn id="37" presetID="53" presetClass="entr" presetSubtype="16"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750" fill="hold"/>
                                        <p:tgtEl>
                                          <p:spTgt spid="7"/>
                                        </p:tgtEl>
                                        <p:attrNameLst>
                                          <p:attrName>ppt_w</p:attrName>
                                        </p:attrNameLst>
                                      </p:cBhvr>
                                      <p:tavLst>
                                        <p:tav tm="0">
                                          <p:val>
                                            <p:fltVal val="0"/>
                                          </p:val>
                                        </p:tav>
                                        <p:tav tm="100000">
                                          <p:val>
                                            <p:strVal val="#ppt_w"/>
                                          </p:val>
                                        </p:tav>
                                      </p:tavLst>
                                    </p:anim>
                                    <p:anim calcmode="lin" valueType="num">
                                      <p:cBhvr>
                                        <p:cTn id="40" dur="750" fill="hold"/>
                                        <p:tgtEl>
                                          <p:spTgt spid="7"/>
                                        </p:tgtEl>
                                        <p:attrNameLst>
                                          <p:attrName>ppt_h</p:attrName>
                                        </p:attrNameLst>
                                      </p:cBhvr>
                                      <p:tavLst>
                                        <p:tav tm="0">
                                          <p:val>
                                            <p:fltVal val="0"/>
                                          </p:val>
                                        </p:tav>
                                        <p:tav tm="100000">
                                          <p:val>
                                            <p:strVal val="#ppt_h"/>
                                          </p:val>
                                        </p:tav>
                                      </p:tavLst>
                                    </p:anim>
                                    <p:animEffect transition="in" filter="fade">
                                      <p:cBhvr>
                                        <p:cTn id="41" dur="750"/>
                                        <p:tgtEl>
                                          <p:spTgt spid="7"/>
                                        </p:tgtEl>
                                      </p:cBhvr>
                                    </p:animEffect>
                                  </p:childTnLst>
                                </p:cTn>
                              </p:par>
                            </p:childTnLst>
                          </p:cTn>
                        </p:par>
                        <p:par>
                          <p:cTn id="42" fill="hold">
                            <p:stCondLst>
                              <p:cond delay="65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750" fill="hold"/>
                                        <p:tgtEl>
                                          <p:spTgt spid="9"/>
                                        </p:tgtEl>
                                        <p:attrNameLst>
                                          <p:attrName>ppt_w</p:attrName>
                                        </p:attrNameLst>
                                      </p:cBhvr>
                                      <p:tavLst>
                                        <p:tav tm="0">
                                          <p:val>
                                            <p:fltVal val="0"/>
                                          </p:val>
                                        </p:tav>
                                        <p:tav tm="100000">
                                          <p:val>
                                            <p:strVal val="#ppt_w"/>
                                          </p:val>
                                        </p:tav>
                                      </p:tavLst>
                                    </p:anim>
                                    <p:anim calcmode="lin" valueType="num">
                                      <p:cBhvr>
                                        <p:cTn id="46" dur="750" fill="hold"/>
                                        <p:tgtEl>
                                          <p:spTgt spid="9"/>
                                        </p:tgtEl>
                                        <p:attrNameLst>
                                          <p:attrName>ppt_h</p:attrName>
                                        </p:attrNameLst>
                                      </p:cBhvr>
                                      <p:tavLst>
                                        <p:tav tm="0">
                                          <p:val>
                                            <p:fltVal val="0"/>
                                          </p:val>
                                        </p:tav>
                                        <p:tav tm="100000">
                                          <p:val>
                                            <p:strVal val="#ppt_h"/>
                                          </p:val>
                                        </p:tav>
                                      </p:tavLst>
                                    </p:anim>
                                    <p:animEffect transition="in" filter="fade">
                                      <p:cBhvr>
                                        <p:cTn id="47" dur="750"/>
                                        <p:tgtEl>
                                          <p:spTgt spid="9"/>
                                        </p:tgtEl>
                                      </p:cBhvr>
                                    </p:animEffect>
                                  </p:childTnLst>
                                </p:cTn>
                              </p:par>
                            </p:childTnLst>
                          </p:cTn>
                        </p:par>
                        <p:par>
                          <p:cTn id="48" fill="hold">
                            <p:stCondLst>
                              <p:cond delay="7250"/>
                            </p:stCondLst>
                            <p:childTnLst>
                              <p:par>
                                <p:cTn id="49" presetID="2" presetClass="entr" presetSubtype="4"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additive="base">
                                        <p:cTn id="51" dur="2500" fill="hold"/>
                                        <p:tgtEl>
                                          <p:spTgt spid="2"/>
                                        </p:tgtEl>
                                        <p:attrNameLst>
                                          <p:attrName>ppt_x</p:attrName>
                                        </p:attrNameLst>
                                      </p:cBhvr>
                                      <p:tavLst>
                                        <p:tav tm="0">
                                          <p:val>
                                            <p:strVal val="#ppt_x"/>
                                          </p:val>
                                        </p:tav>
                                        <p:tav tm="100000">
                                          <p:val>
                                            <p:strVal val="#ppt_x"/>
                                          </p:val>
                                        </p:tav>
                                      </p:tavLst>
                                    </p:anim>
                                    <p:anim calcmode="lin" valueType="num">
                                      <p:cBhvr additive="base">
                                        <p:cTn id="52" dur="2500" fill="hold"/>
                                        <p:tgtEl>
                                          <p:spTgt spid="2"/>
                                        </p:tgtEl>
                                        <p:attrNameLst>
                                          <p:attrName>ppt_y</p:attrName>
                                        </p:attrNameLst>
                                      </p:cBhvr>
                                      <p:tavLst>
                                        <p:tav tm="0">
                                          <p:val>
                                            <p:strVal val="1+#ppt_h/2"/>
                                          </p:val>
                                        </p:tav>
                                        <p:tav tm="100000">
                                          <p:val>
                                            <p:strVal val="#ppt_y"/>
                                          </p:val>
                                        </p:tav>
                                      </p:tavLst>
                                    </p:anim>
                                  </p:childTnLst>
                                </p:cTn>
                              </p:par>
                            </p:childTnLst>
                          </p:cTn>
                        </p:par>
                        <p:par>
                          <p:cTn id="53" fill="hold">
                            <p:stCondLst>
                              <p:cond delay="9750"/>
                            </p:stCondLst>
                            <p:childTnLst>
                              <p:par>
                                <p:cTn id="54" presetID="53" presetClass="entr" presetSubtype="16"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750" fill="hold"/>
                                        <p:tgtEl>
                                          <p:spTgt spid="14"/>
                                        </p:tgtEl>
                                        <p:attrNameLst>
                                          <p:attrName>ppt_w</p:attrName>
                                        </p:attrNameLst>
                                      </p:cBhvr>
                                      <p:tavLst>
                                        <p:tav tm="0">
                                          <p:val>
                                            <p:fltVal val="0"/>
                                          </p:val>
                                        </p:tav>
                                        <p:tav tm="100000">
                                          <p:val>
                                            <p:strVal val="#ppt_w"/>
                                          </p:val>
                                        </p:tav>
                                      </p:tavLst>
                                    </p:anim>
                                    <p:anim calcmode="lin" valueType="num">
                                      <p:cBhvr>
                                        <p:cTn id="57" dur="750" fill="hold"/>
                                        <p:tgtEl>
                                          <p:spTgt spid="14"/>
                                        </p:tgtEl>
                                        <p:attrNameLst>
                                          <p:attrName>ppt_h</p:attrName>
                                        </p:attrNameLst>
                                      </p:cBhvr>
                                      <p:tavLst>
                                        <p:tav tm="0">
                                          <p:val>
                                            <p:fltVal val="0"/>
                                          </p:val>
                                        </p:tav>
                                        <p:tav tm="100000">
                                          <p:val>
                                            <p:strVal val="#ppt_h"/>
                                          </p:val>
                                        </p:tav>
                                      </p:tavLst>
                                    </p:anim>
                                    <p:animEffect transition="in" filter="fade">
                                      <p:cBhvr>
                                        <p:cTn id="58" dur="750"/>
                                        <p:tgtEl>
                                          <p:spTgt spid="14"/>
                                        </p:tgtEl>
                                      </p:cBhvr>
                                    </p:animEffect>
                                  </p:childTnLst>
                                </p:cTn>
                              </p:par>
                            </p:childTnLst>
                          </p:cTn>
                        </p:par>
                        <p:par>
                          <p:cTn id="59" fill="hold">
                            <p:stCondLst>
                              <p:cond delay="10500"/>
                            </p:stCondLst>
                            <p:childTnLst>
                              <p:par>
                                <p:cTn id="60" presetID="2" presetClass="entr" presetSubtype="4"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additive="base">
                                        <p:cTn id="62" dur="2500" fill="hold"/>
                                        <p:tgtEl>
                                          <p:spTgt spid="12"/>
                                        </p:tgtEl>
                                        <p:attrNameLst>
                                          <p:attrName>ppt_x</p:attrName>
                                        </p:attrNameLst>
                                      </p:cBhvr>
                                      <p:tavLst>
                                        <p:tav tm="0">
                                          <p:val>
                                            <p:strVal val="#ppt_x"/>
                                          </p:val>
                                        </p:tav>
                                        <p:tav tm="100000">
                                          <p:val>
                                            <p:strVal val="#ppt_x"/>
                                          </p:val>
                                        </p:tav>
                                      </p:tavLst>
                                    </p:anim>
                                    <p:anim calcmode="lin" valueType="num">
                                      <p:cBhvr additive="base">
                                        <p:cTn id="63" dur="2500" fill="hold"/>
                                        <p:tgtEl>
                                          <p:spTgt spid="12"/>
                                        </p:tgtEl>
                                        <p:attrNameLst>
                                          <p:attrName>ppt_y</p:attrName>
                                        </p:attrNameLst>
                                      </p:cBhvr>
                                      <p:tavLst>
                                        <p:tav tm="0">
                                          <p:val>
                                            <p:strVal val="1+#ppt_h/2"/>
                                          </p:val>
                                        </p:tav>
                                        <p:tav tm="100000">
                                          <p:val>
                                            <p:strVal val="#ppt_y"/>
                                          </p:val>
                                        </p:tav>
                                      </p:tavLst>
                                    </p:anim>
                                  </p:childTnLst>
                                </p:cTn>
                              </p:par>
                            </p:childTnLst>
                          </p:cTn>
                        </p:par>
                        <p:par>
                          <p:cTn id="64" fill="hold">
                            <p:stCondLst>
                              <p:cond delay="13000"/>
                            </p:stCondLst>
                            <p:childTnLst>
                              <p:par>
                                <p:cTn id="65" presetID="22" presetClass="entr" presetSubtype="4"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down)">
                                      <p:cBhvr>
                                        <p:cTn id="67" dur="500"/>
                                        <p:tgtEl>
                                          <p:spTgt spid="16"/>
                                        </p:tgtEl>
                                      </p:cBhvr>
                                    </p:animEffect>
                                  </p:childTnLst>
                                </p:cTn>
                              </p:par>
                            </p:childTnLst>
                          </p:cTn>
                        </p:par>
                        <p:par>
                          <p:cTn id="68" fill="hold">
                            <p:stCondLst>
                              <p:cond delay="13500"/>
                            </p:stCondLst>
                            <p:childTnLst>
                              <p:par>
                                <p:cTn id="69" presetID="2" presetClass="entr" presetSubtype="4"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2500" fill="hold"/>
                                        <p:tgtEl>
                                          <p:spTgt spid="21"/>
                                        </p:tgtEl>
                                        <p:attrNameLst>
                                          <p:attrName>ppt_x</p:attrName>
                                        </p:attrNameLst>
                                      </p:cBhvr>
                                      <p:tavLst>
                                        <p:tav tm="0">
                                          <p:val>
                                            <p:strVal val="#ppt_x"/>
                                          </p:val>
                                        </p:tav>
                                        <p:tav tm="100000">
                                          <p:val>
                                            <p:strVal val="#ppt_x"/>
                                          </p:val>
                                        </p:tav>
                                      </p:tavLst>
                                    </p:anim>
                                    <p:anim calcmode="lin" valueType="num">
                                      <p:cBhvr additive="base">
                                        <p:cTn id="72" dur="2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9" grpId="0" animBg="1"/>
      <p:bldP spid="12" grpId="0"/>
      <p:bldP spid="18" grpId="0"/>
      <p:bldP spid="3" grpId="0"/>
      <p:bldP spid="14" grpId="0" animBg="1"/>
      <p:bldP spid="2" grpId="0"/>
      <p:bldP spid="16" grpId="0"/>
      <p:bldP spid="19"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2004727362"/>
              </p:ext>
            </p:extLst>
          </p:nvPr>
        </p:nvGraphicFramePr>
        <p:xfrm>
          <a:off x="390526" y="1203158"/>
          <a:ext cx="11001846" cy="23860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769544" y="4010686"/>
            <a:ext cx="11181029" cy="2585323"/>
          </a:xfrm>
          <a:prstGeom prst="rect">
            <a:avLst/>
          </a:prstGeom>
          <a:noFill/>
        </p:spPr>
        <p:txBody>
          <a:bodyPr wrap="square" rtlCol="0">
            <a:spAutoFit/>
          </a:bodyPr>
          <a:lstStyle/>
          <a:p>
            <a:pPr algn="just"/>
            <a:r>
              <a:rPr lang="ru-RU" i="1" dirty="0">
                <a:solidFill>
                  <a:schemeClr val="bg1"/>
                </a:solidFill>
                <a:latin typeface="Times New Roman" panose="02020603050405020304" pitchFamily="18" charset="0"/>
                <a:cs typeface="Times New Roman" panose="02020603050405020304" pitchFamily="18" charset="0"/>
              </a:rPr>
              <a:t>Пример:</a:t>
            </a:r>
            <a:r>
              <a:rPr lang="ru-RU" dirty="0">
                <a:solidFill>
                  <a:schemeClr val="bg1"/>
                </a:solidFill>
                <a:latin typeface="Times New Roman" panose="02020603050405020304" pitchFamily="18" charset="0"/>
                <a:cs typeface="Times New Roman" panose="02020603050405020304" pitchFamily="18" charset="0"/>
              </a:rPr>
              <a:t> в г. Орел решением Орловского горсовета от 29.06.2006 № 5/058-ГС установлены:</a:t>
            </a:r>
          </a:p>
          <a:p>
            <a:pPr algn="just"/>
            <a:r>
              <a:rPr lang="ru-RU" dirty="0">
                <a:solidFill>
                  <a:schemeClr val="bg1"/>
                </a:solidFill>
                <a:latin typeface="Times New Roman" panose="02020603050405020304" pitchFamily="18" charset="0"/>
                <a:cs typeface="Times New Roman" panose="02020603050405020304" pitchFamily="18" charset="0"/>
              </a:rPr>
              <a:t>- учетная норма площади жилого помещения, исходя из которой определяется уровень обеспеченности граждан общей площадью жилого помещения в целях их принятия на учет в качестве нуждающихся в жилых помещениях, - в размере 11,5 квадратных метров общей площади жилого помещения на одного члена семьи;</a:t>
            </a:r>
          </a:p>
          <a:p>
            <a:pPr algn="just"/>
            <a:r>
              <a:rPr lang="ru-RU" dirty="0">
                <a:solidFill>
                  <a:schemeClr val="bg1"/>
                </a:solidFill>
                <a:latin typeface="Times New Roman" panose="02020603050405020304" pitchFamily="18" charset="0"/>
                <a:cs typeface="Times New Roman" panose="02020603050405020304" pitchFamily="18" charset="0"/>
              </a:rPr>
              <a:t>- норма предоставления площади жилого помещения по договору социального найма в размере - 18 квадратных метров общей площади жилого помещения на каждого члена семьи.</a:t>
            </a:r>
          </a:p>
          <a:p>
            <a:pPr algn="just"/>
            <a:r>
              <a:rPr lang="ru-RU" dirty="0">
                <a:solidFill>
                  <a:schemeClr val="bg1"/>
                </a:solidFill>
                <a:latin typeface="Times New Roman" panose="02020603050405020304" pitchFamily="18" charset="0"/>
                <a:cs typeface="Times New Roman" panose="02020603050405020304" pitchFamily="18" charset="0"/>
              </a:rPr>
              <a:t>Таким образом, </a:t>
            </a:r>
            <a:r>
              <a:rPr lang="ru-RU" b="1" dirty="0">
                <a:solidFill>
                  <a:schemeClr val="bg1"/>
                </a:solidFill>
                <a:latin typeface="Times New Roman" panose="02020603050405020304" pitchFamily="18" charset="0"/>
                <a:cs typeface="Times New Roman" panose="02020603050405020304" pitchFamily="18" charset="0"/>
              </a:rPr>
              <a:t>принятию на учет в качестве нуждающихся в жилых помещениях</a:t>
            </a:r>
            <a:r>
              <a:rPr lang="ru-RU" dirty="0">
                <a:solidFill>
                  <a:schemeClr val="bg1"/>
                </a:solidFill>
                <a:latin typeface="Times New Roman" panose="02020603050405020304" pitchFamily="18" charset="0"/>
                <a:cs typeface="Times New Roman" panose="02020603050405020304" pitchFamily="18" charset="0"/>
              </a:rPr>
              <a:t> подлежат граждане, обеспеченные общей площадью жилого помещения 11,5 и менее квадратных метров общей площади помещения на одного члена семьи</a:t>
            </a:r>
          </a:p>
        </p:txBody>
      </p:sp>
      <p:sp>
        <p:nvSpPr>
          <p:cNvPr id="6" name="Title 1">
            <a:extLst>
              <a:ext uri="{FF2B5EF4-FFF2-40B4-BE49-F238E27FC236}">
                <a16:creationId xmlns:a16="http://schemas.microsoft.com/office/drawing/2014/main" id="{2061F102-B500-044D-B150-F1882D7D6325}"/>
              </a:ext>
            </a:extLst>
          </p:cNvPr>
          <p:cNvSpPr>
            <a:spLocks noGrp="1"/>
          </p:cNvSpPr>
          <p:nvPr>
            <p:ph type="title"/>
          </p:nvPr>
        </p:nvSpPr>
        <p:spPr>
          <a:xfrm>
            <a:off x="838200" y="365126"/>
            <a:ext cx="10515600" cy="466148"/>
          </a:xfrm>
        </p:spPr>
        <p:txBody>
          <a:bodyPr>
            <a:noAutofit/>
          </a:bodyPr>
          <a:lstStyle/>
          <a:p>
            <a:pPr algn="ctr"/>
            <a:r>
              <a:rPr lang="ru-RU" sz="2200" dirty="0">
                <a:latin typeface="Times New Roman" panose="02020603050405020304" pitchFamily="18" charset="0"/>
                <a:cs typeface="Times New Roman" panose="02020603050405020304" pitchFamily="18" charset="0"/>
              </a:rPr>
              <a:t>Отличия учетной нормы площади жилого помещения </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от нормы предоставления площади жилого помещения</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 (ст. 50 ЖК РФ) </a:t>
            </a:r>
            <a:br>
              <a:rPr lang="ru-RU" sz="2200" dirty="0">
                <a:latin typeface="Times New Roman" panose="02020603050405020304" pitchFamily="18" charset="0"/>
                <a:cs typeface="Times New Roman" panose="02020603050405020304" pitchFamily="18" charset="0"/>
              </a:rPr>
            </a:b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917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Равнобедренный треугольник 38"/>
          <p:cNvSpPr/>
          <p:nvPr/>
        </p:nvSpPr>
        <p:spPr>
          <a:xfrm rot="5400000">
            <a:off x="7774825" y="2143019"/>
            <a:ext cx="148331" cy="513874"/>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бъект 2"/>
          <p:cNvSpPr>
            <a:spLocks noGrp="1"/>
          </p:cNvSpPr>
          <p:nvPr>
            <p:ph idx="1"/>
          </p:nvPr>
        </p:nvSpPr>
        <p:spPr>
          <a:xfrm>
            <a:off x="706169" y="574034"/>
            <a:ext cx="11199138" cy="1086415"/>
          </a:xfrm>
        </p:spPr>
        <p:txBody>
          <a:bodyPr>
            <a:normAutofit/>
          </a:bodyPr>
          <a:lstStyle/>
          <a:p>
            <a:pPr marL="0" indent="457200" algn="just">
              <a:spcBef>
                <a:spcPts val="0"/>
              </a:spcBef>
              <a:buNone/>
            </a:pPr>
            <a:r>
              <a:rPr lang="ru-RU" sz="1800" dirty="0">
                <a:latin typeface="Times New Roman" panose="02020603050405020304" pitchFamily="18" charset="0"/>
                <a:cs typeface="Times New Roman" panose="02020603050405020304" pitchFamily="18" charset="0"/>
              </a:rPr>
              <a:t>При наличии у молодого ученого и (или) членов его семьи </a:t>
            </a:r>
            <a:r>
              <a:rPr lang="ru-RU" sz="1800" b="1" dirty="0">
                <a:latin typeface="Times New Roman" panose="02020603050405020304" pitchFamily="18" charset="0"/>
                <a:cs typeface="Times New Roman" panose="02020603050405020304" pitchFamily="18" charset="0"/>
              </a:rPr>
              <a:t>нескольких жилых помещений</a:t>
            </a:r>
            <a:r>
              <a:rPr lang="ru-RU" sz="1800" dirty="0">
                <a:latin typeface="Times New Roman" panose="02020603050405020304" pitchFamily="18" charset="0"/>
                <a:cs typeface="Times New Roman" panose="02020603050405020304" pitchFamily="18" charset="0"/>
              </a:rPr>
              <a:t>, занимаемых по договорам социального найма и (или) принадлежащих им на праве собственности, определение уровня обеспеченности общей площадью жилого помещения осуществляется исходя из </a:t>
            </a:r>
            <a:r>
              <a:rPr lang="ru-RU" sz="1800" b="1" dirty="0">
                <a:latin typeface="Times New Roman" panose="02020603050405020304" pitchFamily="18" charset="0"/>
                <a:cs typeface="Times New Roman" panose="02020603050405020304" pitchFamily="18" charset="0"/>
              </a:rPr>
              <a:t>суммарной общей площади</a:t>
            </a:r>
            <a:r>
              <a:rPr lang="ru-RU" sz="1800" dirty="0">
                <a:latin typeface="Times New Roman" panose="02020603050405020304" pitchFamily="18" charset="0"/>
                <a:cs typeface="Times New Roman" panose="02020603050405020304" pitchFamily="18" charset="0"/>
              </a:rPr>
              <a:t> всех указанных жилых помещений (часть 2 статьи 51 ЖК РФ).</a:t>
            </a:r>
          </a:p>
        </p:txBody>
      </p:sp>
      <p:sp>
        <p:nvSpPr>
          <p:cNvPr id="2" name="TextBox 1"/>
          <p:cNvSpPr txBox="1"/>
          <p:nvPr/>
        </p:nvSpPr>
        <p:spPr>
          <a:xfrm>
            <a:off x="706169" y="4704145"/>
            <a:ext cx="11257985" cy="2031325"/>
          </a:xfrm>
          <a:prstGeom prst="rect">
            <a:avLst/>
          </a:prstGeom>
          <a:noFill/>
        </p:spPr>
        <p:txBody>
          <a:bodyPr wrap="square" rtlCol="0">
            <a:spAutoFit/>
          </a:bodyPr>
          <a:lstStyle/>
          <a:p>
            <a:pPr algn="just"/>
            <a:r>
              <a:rPr lang="ru-RU" i="1" dirty="0">
                <a:solidFill>
                  <a:schemeClr val="bg1"/>
                </a:solidFill>
                <a:latin typeface="Times New Roman" panose="02020603050405020304" pitchFamily="18" charset="0"/>
                <a:cs typeface="Times New Roman" panose="02020603050405020304" pitchFamily="18" charset="0"/>
              </a:rPr>
              <a:t>Пример: </a:t>
            </a:r>
            <a:r>
              <a:rPr lang="ru-RU" dirty="0">
                <a:solidFill>
                  <a:schemeClr val="bg1"/>
                </a:solidFill>
                <a:latin typeface="Times New Roman" panose="02020603050405020304" pitchFamily="18" charset="0"/>
                <a:cs typeface="Times New Roman" panose="02020603050405020304" pitchFamily="18" charset="0"/>
              </a:rPr>
              <a:t>семья молодого ученого из 5 человек (молодой ученый, его супруга, ребёнок и родители молодого ученого) зарегистрированы в г. Мурманске в квартире площадью 59 </a:t>
            </a:r>
            <a:r>
              <a:rPr lang="ru-RU" dirty="0" err="1">
                <a:solidFill>
                  <a:schemeClr val="bg1"/>
                </a:solidFill>
                <a:latin typeface="Times New Roman" panose="02020603050405020304" pitchFamily="18" charset="0"/>
                <a:cs typeface="Times New Roman" panose="02020603050405020304" pitchFamily="18" charset="0"/>
              </a:rPr>
              <a:t>кв.м</a:t>
            </a:r>
            <a:r>
              <a:rPr lang="ru-RU" dirty="0">
                <a:solidFill>
                  <a:schemeClr val="bg1"/>
                </a:solidFill>
                <a:latin typeface="Times New Roman" panose="02020603050405020304" pitchFamily="18" charset="0"/>
                <a:cs typeface="Times New Roman" panose="02020603050405020304" pitchFamily="18" charset="0"/>
              </a:rPr>
              <a:t>, предоставленной по договору социального найма. Отец молодого ученого является собственником квартиры в г. Кирове площадью 31 </a:t>
            </a:r>
            <a:r>
              <a:rPr lang="ru-RU" dirty="0" err="1">
                <a:solidFill>
                  <a:schemeClr val="bg1"/>
                </a:solidFill>
                <a:latin typeface="Times New Roman" panose="02020603050405020304" pitchFamily="18" charset="0"/>
                <a:cs typeface="Times New Roman" panose="02020603050405020304" pitchFamily="18" charset="0"/>
              </a:rPr>
              <a:t>кв.м</a:t>
            </a:r>
            <a:r>
              <a:rPr lang="ru-RU" dirty="0">
                <a:solidFill>
                  <a:schemeClr val="bg1"/>
                </a:solidFill>
                <a:latin typeface="Times New Roman" panose="02020603050405020304" pitchFamily="18" charset="0"/>
                <a:cs typeface="Times New Roman" panose="02020603050405020304" pitchFamily="18" charset="0"/>
              </a:rPr>
              <a:t>. При определении того, являются ли такие граждане нуждающимися в жилых помещениях, нужно учитывать суммарную площадь обеих квартир (59+31=90 </a:t>
            </a:r>
            <a:r>
              <a:rPr lang="ru-RU" dirty="0" err="1">
                <a:solidFill>
                  <a:schemeClr val="bg1"/>
                </a:solidFill>
                <a:latin typeface="Times New Roman" panose="02020603050405020304" pitchFamily="18" charset="0"/>
                <a:cs typeface="Times New Roman" panose="02020603050405020304" pitchFamily="18" charset="0"/>
              </a:rPr>
              <a:t>кв.м</a:t>
            </a:r>
            <a:r>
              <a:rPr lang="ru-RU" dirty="0">
                <a:solidFill>
                  <a:schemeClr val="bg1"/>
                </a:solidFill>
                <a:latin typeface="Times New Roman" panose="02020603050405020304" pitchFamily="18" charset="0"/>
                <a:cs typeface="Times New Roman" panose="02020603050405020304" pitchFamily="18" charset="0"/>
              </a:rPr>
              <a:t>). Учетная норма в г. Мурманске составляет 12 </a:t>
            </a:r>
            <a:r>
              <a:rPr lang="ru-RU" dirty="0" err="1">
                <a:solidFill>
                  <a:schemeClr val="bg1"/>
                </a:solidFill>
                <a:latin typeface="Times New Roman" panose="02020603050405020304" pitchFamily="18" charset="0"/>
                <a:cs typeface="Times New Roman" panose="02020603050405020304" pitchFamily="18" charset="0"/>
              </a:rPr>
              <a:t>кв.м</a:t>
            </a:r>
            <a:r>
              <a:rPr lang="ru-RU" dirty="0">
                <a:solidFill>
                  <a:schemeClr val="bg1"/>
                </a:solidFill>
                <a:latin typeface="Times New Roman" panose="02020603050405020304" pitchFamily="18" charset="0"/>
                <a:cs typeface="Times New Roman" panose="02020603050405020304" pitchFamily="18" charset="0"/>
              </a:rPr>
              <a:t> и менее, в связи с чем такие граждане не могут быть признаны нуждающимися в жилье, поскольку на одного человека приходится более чем по 12 </a:t>
            </a:r>
            <a:r>
              <a:rPr lang="ru-RU" dirty="0" err="1">
                <a:solidFill>
                  <a:schemeClr val="bg1"/>
                </a:solidFill>
                <a:latin typeface="Times New Roman" panose="02020603050405020304" pitchFamily="18" charset="0"/>
                <a:cs typeface="Times New Roman" panose="02020603050405020304" pitchFamily="18" charset="0"/>
              </a:rPr>
              <a:t>кв.м</a:t>
            </a:r>
            <a:r>
              <a:rPr lang="ru-RU" dirty="0">
                <a:solidFill>
                  <a:schemeClr val="bg1"/>
                </a:solidFill>
                <a:latin typeface="Times New Roman" panose="02020603050405020304" pitchFamily="18" charset="0"/>
                <a:cs typeface="Times New Roman" panose="02020603050405020304" pitchFamily="18" charset="0"/>
              </a:rPr>
              <a:t> общей площади жилого помещения (90 кв.м:5 чел. = 18 </a:t>
            </a:r>
            <a:r>
              <a:rPr lang="ru-RU" dirty="0" err="1">
                <a:solidFill>
                  <a:schemeClr val="bg1"/>
                </a:solidFill>
                <a:latin typeface="Times New Roman" panose="02020603050405020304" pitchFamily="18" charset="0"/>
                <a:cs typeface="Times New Roman" panose="02020603050405020304" pitchFamily="18" charset="0"/>
              </a:rPr>
              <a:t>кв.м</a:t>
            </a:r>
            <a:r>
              <a:rPr lang="ru-RU" dirty="0">
                <a:solidFill>
                  <a:schemeClr val="bg1"/>
                </a:solidFill>
                <a:latin typeface="Times New Roman" panose="02020603050405020304" pitchFamily="18" charset="0"/>
                <a:cs typeface="Times New Roman" panose="02020603050405020304" pitchFamily="18" charset="0"/>
              </a:rPr>
              <a:t>/1 чел.).</a:t>
            </a:r>
          </a:p>
        </p:txBody>
      </p:sp>
      <p:sp>
        <p:nvSpPr>
          <p:cNvPr id="4" name="TextBox 3"/>
          <p:cNvSpPr txBox="1"/>
          <p:nvPr/>
        </p:nvSpPr>
        <p:spPr>
          <a:xfrm>
            <a:off x="706170" y="1991723"/>
            <a:ext cx="4799142" cy="2031325"/>
          </a:xfrm>
          <a:prstGeom prst="rect">
            <a:avLst/>
          </a:prstGeom>
          <a:noFill/>
        </p:spPr>
        <p:txBody>
          <a:bodyPr wrap="square" rtlCol="0">
            <a:spAutoFit/>
          </a:bodyPr>
          <a:lstStyle/>
          <a:p>
            <a:pPr indent="457200" algn="just"/>
            <a:r>
              <a:rPr lang="ru-RU" dirty="0">
                <a:solidFill>
                  <a:schemeClr val="bg1"/>
                </a:solidFill>
                <a:latin typeface="Times New Roman" panose="02020603050405020304" pitchFamily="18" charset="0"/>
                <a:cs typeface="Times New Roman" panose="02020603050405020304" pitchFamily="18" charset="0"/>
              </a:rPr>
              <a:t>Суммируются площади всех жилых помещений молодого ученого и членов его семьи, занимаемых по договорам социального найма и (или) принадлежащих им на праве собственности, </a:t>
            </a:r>
            <a:r>
              <a:rPr lang="ru-RU" u="sng" dirty="0">
                <a:solidFill>
                  <a:schemeClr val="bg1"/>
                </a:solidFill>
                <a:latin typeface="Times New Roman" panose="02020603050405020304" pitchFamily="18" charset="0"/>
                <a:cs typeface="Times New Roman" panose="02020603050405020304" pitchFamily="18" charset="0"/>
              </a:rPr>
              <a:t>независимо от региона их расположения</a:t>
            </a:r>
            <a:r>
              <a:rPr lang="ru-RU" dirty="0">
                <a:solidFill>
                  <a:schemeClr val="bg1"/>
                </a:solidFill>
                <a:latin typeface="Times New Roman" panose="02020603050405020304" pitchFamily="18" charset="0"/>
                <a:cs typeface="Times New Roman" panose="02020603050405020304" pitchFamily="18" charset="0"/>
              </a:rPr>
              <a:t>.</a:t>
            </a:r>
          </a:p>
          <a:p>
            <a:pPr indent="457200" algn="just"/>
            <a:endParaRPr lang="ru-RU" dirty="0">
              <a:solidFill>
                <a:schemeClr val="bg1"/>
              </a:solidFill>
            </a:endParaRPr>
          </a:p>
        </p:txBody>
      </p:sp>
      <p:pic>
        <p:nvPicPr>
          <p:cNvPr id="9" name="Рисунок 8"/>
          <p:cNvPicPr>
            <a:picLocks noChangeAspect="1"/>
          </p:cNvPicPr>
          <p:nvPr/>
        </p:nvPicPr>
        <p:blipFill rotWithShape="1">
          <a:blip r:embed="rId2" cstate="print">
            <a:extLst>
              <a:ext uri="{28A0092B-C50C-407E-A947-70E740481C1C}">
                <a14:useLocalDpi xmlns:a14="http://schemas.microsoft.com/office/drawing/2010/main" val="0"/>
              </a:ext>
            </a:extLst>
          </a:blip>
          <a:srcRect t="8276"/>
          <a:stretch/>
        </p:blipFill>
        <p:spPr>
          <a:xfrm>
            <a:off x="8146750" y="3585522"/>
            <a:ext cx="1522233" cy="1204110"/>
          </a:xfrm>
          <a:prstGeom prst="rect">
            <a:avLst/>
          </a:prstGeom>
        </p:spPr>
      </p:pic>
      <p:sp>
        <p:nvSpPr>
          <p:cNvPr id="10" name="Овал 9"/>
          <p:cNvSpPr/>
          <p:nvPr/>
        </p:nvSpPr>
        <p:spPr>
          <a:xfrm>
            <a:off x="8095363" y="1595684"/>
            <a:ext cx="1798507" cy="163714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a:latin typeface="Times New Roman" panose="02020603050405020304" pitchFamily="18" charset="0"/>
                <a:cs typeface="Times New Roman" panose="02020603050405020304" pitchFamily="18" charset="0"/>
              </a:rPr>
              <a:t>Молодой ученый и члены его семьи </a:t>
            </a: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5818" y="1684247"/>
            <a:ext cx="1663362" cy="1431419"/>
          </a:xfrm>
          <a:prstGeom prst="rect">
            <a:avLst/>
          </a:prstGeom>
        </p:spPr>
      </p:pic>
      <p:pic>
        <p:nvPicPr>
          <p:cNvPr id="6" name="Рисунок 5"/>
          <p:cNvPicPr>
            <a:picLocks noChangeAspect="1"/>
          </p:cNvPicPr>
          <p:nvPr/>
        </p:nvPicPr>
        <p:blipFill rotWithShape="1">
          <a:blip r:embed="rId4">
            <a:extLst>
              <a:ext uri="{28A0092B-C50C-407E-A947-70E740481C1C}">
                <a14:useLocalDpi xmlns:a14="http://schemas.microsoft.com/office/drawing/2010/main" val="0"/>
              </a:ext>
            </a:extLst>
          </a:blip>
          <a:srcRect l="17574" r="19208"/>
          <a:stretch/>
        </p:blipFill>
        <p:spPr>
          <a:xfrm>
            <a:off x="10483913" y="1609984"/>
            <a:ext cx="1176951" cy="1608545"/>
          </a:xfrm>
          <a:prstGeom prst="rect">
            <a:avLst/>
          </a:prstGeom>
        </p:spPr>
      </p:pic>
      <p:sp>
        <p:nvSpPr>
          <p:cNvPr id="40" name="Равнобедренный треугольник 39"/>
          <p:cNvSpPr/>
          <p:nvPr/>
        </p:nvSpPr>
        <p:spPr>
          <a:xfrm>
            <a:off x="8907867" y="3267363"/>
            <a:ext cx="173498" cy="403645"/>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Равнобедренный треугольник 42"/>
          <p:cNvSpPr/>
          <p:nvPr/>
        </p:nvSpPr>
        <p:spPr>
          <a:xfrm rot="16200000">
            <a:off x="10083447" y="2174297"/>
            <a:ext cx="210889" cy="513874"/>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706169" y="142619"/>
            <a:ext cx="11485831" cy="369332"/>
          </a:xfrm>
          <a:prstGeom prst="rect">
            <a:avLst/>
          </a:prstGeom>
          <a:noFill/>
        </p:spPr>
        <p:txBody>
          <a:bodyPr wrap="square" rtlCol="0">
            <a:spAutoFit/>
          </a:bodyPr>
          <a:lstStyle/>
          <a:p>
            <a:pPr algn="ctr"/>
            <a:r>
              <a:rPr lang="ru-RU" dirty="0">
                <a:solidFill>
                  <a:schemeClr val="bg1"/>
                </a:solidFill>
                <a:latin typeface="Times New Roman" panose="02020603050405020304" pitchFamily="18" charset="0"/>
                <a:cs typeface="Times New Roman" panose="02020603050405020304" pitchFamily="18" charset="0"/>
              </a:rPr>
              <a:t>Суммирование общей площади жилого помещения (часть 2 статьи 51 Жилищного кодекса Российской Федерации)</a:t>
            </a:r>
          </a:p>
        </p:txBody>
      </p:sp>
    </p:spTree>
    <p:extLst>
      <p:ext uri="{BB962C8B-B14F-4D97-AF65-F5344CB8AC3E}">
        <p14:creationId xmlns:p14="http://schemas.microsoft.com/office/powerpoint/2010/main" val="324606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2" presetClass="entr" presetSubtype="4"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par>
                          <p:cTn id="26" fill="hold">
                            <p:stCondLst>
                              <p:cond delay="3500"/>
                            </p:stCondLst>
                            <p:childTnLst>
                              <p:par>
                                <p:cTn id="27" presetID="22" presetClass="entr" presetSubtype="4"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par>
                          <p:cTn id="30" fill="hold">
                            <p:stCondLst>
                              <p:cond delay="4000"/>
                            </p:stCondLst>
                            <p:childTnLst>
                              <p:par>
                                <p:cTn id="31" presetID="22" presetClass="entr" presetSubtype="4"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4500"/>
                            </p:stCondLst>
                            <p:childTnLst>
                              <p:par>
                                <p:cTn id="35" presetID="16" presetClass="entr" presetSubtype="21"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barn(inVertical)">
                                      <p:cBhvr>
                                        <p:cTn id="37" dur="500"/>
                                        <p:tgtEl>
                                          <p:spTgt spid="39"/>
                                        </p:tgtEl>
                                      </p:cBhvr>
                                    </p:animEffect>
                                  </p:childTnLst>
                                </p:cTn>
                              </p:par>
                            </p:childTnLst>
                          </p:cTn>
                        </p:par>
                        <p:par>
                          <p:cTn id="38" fill="hold">
                            <p:stCondLst>
                              <p:cond delay="5000"/>
                            </p:stCondLst>
                            <p:childTnLst>
                              <p:par>
                                <p:cTn id="39" presetID="16" presetClass="entr" presetSubtype="21"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barn(inVertical)">
                                      <p:cBhvr>
                                        <p:cTn id="41" dur="500"/>
                                        <p:tgtEl>
                                          <p:spTgt spid="43"/>
                                        </p:tgtEl>
                                      </p:cBhvr>
                                    </p:animEffect>
                                  </p:childTnLst>
                                </p:cTn>
                              </p:par>
                            </p:childTnLst>
                          </p:cTn>
                        </p:par>
                        <p:par>
                          <p:cTn id="42" fill="hold">
                            <p:stCondLst>
                              <p:cond delay="5500"/>
                            </p:stCondLst>
                            <p:childTnLst>
                              <p:par>
                                <p:cTn id="43" presetID="16" presetClass="entr" presetSubtype="21"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barn(inVertical)">
                                      <p:cBhvr>
                                        <p:cTn id="45" dur="500"/>
                                        <p:tgtEl>
                                          <p:spTgt spid="40"/>
                                        </p:tgtEl>
                                      </p:cBhvr>
                                    </p:animEffect>
                                  </p:childTnLst>
                                </p:cTn>
                              </p:par>
                              <p:par>
                                <p:cTn id="46" presetID="21" presetClass="entr" presetSubtype="1"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heel(1)">
                                      <p:cBhvr>
                                        <p:cTn id="4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 grpId="0" build="p"/>
      <p:bldP spid="2" grpId="0"/>
      <p:bldP spid="4" grpId="0"/>
      <p:bldP spid="10" grpId="0" animBg="1"/>
      <p:bldP spid="40" grpId="0" animBg="1"/>
      <p:bldP spid="4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91B2B74-DAC7-4739-BCC7-CD17E100642F}"/>
              </a:ext>
            </a:extLst>
          </p:cNvPr>
          <p:cNvSpPr>
            <a:spLocks noGrp="1"/>
          </p:cNvSpPr>
          <p:nvPr>
            <p:ph type="title"/>
          </p:nvPr>
        </p:nvSpPr>
        <p:spPr/>
        <p:txBody>
          <a:bodyPr>
            <a:normAutofit fontScale="90000"/>
          </a:bodyPr>
          <a:lstStyle/>
          <a:p>
            <a:r>
              <a:rPr lang="ru-RU" dirty="0">
                <a:latin typeface="Times New Roman" panose="02020603050405020304" pitchFamily="18" charset="0"/>
                <a:cs typeface="Times New Roman" panose="02020603050405020304" pitchFamily="18" charset="0"/>
              </a:rPr>
              <a:t>Краткие упрощенные условия</a:t>
            </a:r>
            <a:r>
              <a:rPr lang="en-US"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5B3D2A07-441D-488A-B58C-17145AFD6C0F}"/>
              </a:ext>
            </a:extLst>
          </p:cNvPr>
          <p:cNvSpPr>
            <a:spLocks noGrp="1"/>
          </p:cNvSpPr>
          <p:nvPr>
            <p:ph idx="1"/>
          </p:nvPr>
        </p:nvSpPr>
        <p:spPr>
          <a:xfrm>
            <a:off x="838200" y="1253331"/>
            <a:ext cx="10515600" cy="4588176"/>
          </a:xfrm>
        </p:spPr>
        <p:txBody>
          <a:bodyPr>
            <a:normAutofit fontScale="62500" lnSpcReduction="20000"/>
          </a:bodyPr>
          <a:lstStyle/>
          <a:p>
            <a:r>
              <a:rPr lang="ru-RU" dirty="0">
                <a:latin typeface="Times New Roman" panose="02020603050405020304" pitchFamily="18" charset="0"/>
                <a:cs typeface="Times New Roman" panose="02020603050405020304" pitchFamily="18" charset="0"/>
              </a:rPr>
              <a:t>Научный, либо педагогический стаж в 5 лет (например, на должности </a:t>
            </a:r>
            <a:r>
              <a:rPr lang="ru-RU" dirty="0" err="1">
                <a:latin typeface="Times New Roman" panose="02020603050405020304" pitchFamily="18" charset="0"/>
                <a:cs typeface="Times New Roman" panose="02020603050405020304" pitchFamily="18" charset="0"/>
              </a:rPr>
              <a:t>м.н.с</a:t>
            </a:r>
            <a:r>
              <a:rPr lang="ru-RU" dirty="0">
                <a:latin typeface="Times New Roman" panose="02020603050405020304" pitchFamily="18" charset="0"/>
                <a:cs typeface="Times New Roman" panose="02020603050405020304" pitchFamily="18" charset="0"/>
              </a:rPr>
              <a:t>. и выше</a:t>
            </a:r>
            <a:r>
              <a:rPr lang="en-US"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по основному месту работы или совместительству). Стаж при одновременном трудоустройстве в различных организациях науки и образования не суммируется.</a:t>
            </a:r>
          </a:p>
          <a:p>
            <a:r>
              <a:rPr lang="ru-RU" dirty="0">
                <a:latin typeface="Times New Roman" panose="02020603050405020304" pitchFamily="18" charset="0"/>
                <a:cs typeface="Times New Roman" panose="02020603050405020304" pitchFamily="18" charset="0"/>
              </a:rPr>
              <a:t>Отсутствие собственности по РФ у молодого ученого, либо наличие в собственности жилых помещений у молодого ученого менее учетной нормы в </a:t>
            </a:r>
            <a:r>
              <a:rPr lang="ru-RU" sz="2800" dirty="0">
                <a:solidFill>
                  <a:schemeClr val="bg1"/>
                </a:solidFill>
                <a:latin typeface="Times New Roman" panose="02020603050405020304" pitchFamily="18" charset="0"/>
                <a:cs typeface="Times New Roman" panose="02020603050405020304" pitchFamily="18" charset="0"/>
              </a:rPr>
              <a:t>8,43 кв. м.</a:t>
            </a:r>
            <a:r>
              <a:rPr lang="ru-RU" dirty="0">
                <a:latin typeface="Times New Roman" panose="02020603050405020304" pitchFamily="18" charset="0"/>
                <a:cs typeface="Times New Roman" panose="02020603050405020304" pitchFamily="18" charset="0"/>
              </a:rPr>
              <a:t> </a:t>
            </a:r>
          </a:p>
          <a:p>
            <a:r>
              <a:rPr lang="ru-RU" dirty="0">
                <a:latin typeface="Times New Roman" panose="02020603050405020304" pitchFamily="18" charset="0"/>
                <a:cs typeface="Times New Roman" panose="02020603050405020304" pitchFamily="18" charset="0"/>
              </a:rPr>
              <a:t>Собственность членов семьи (родители, супруг</a:t>
            </a:r>
            <a:r>
              <a:rPr lang="en-US" dirty="0">
                <a:latin typeface="Times New Roman" panose="02020603050405020304" pitchFamily="18" charset="0"/>
                <a:cs typeface="Times New Roman" panose="02020603050405020304" pitchFamily="18" charset="0"/>
              </a:rPr>
              <a:t>/a</a:t>
            </a:r>
            <a:r>
              <a:rPr lang="ru-RU" dirty="0">
                <a:latin typeface="Times New Roman" panose="02020603050405020304" pitchFamily="18" charset="0"/>
                <a:cs typeface="Times New Roman" panose="02020603050405020304" pitchFamily="18" charset="0"/>
              </a:rPr>
              <a:t>, дети), проживающих совместно с молодым ученым, является совместной собственностью молодого ученого. В таком случае доля молодого ученого рассчитывается как общая совместная собственность членов семьи, проживающих совместно с ним, деленное на количество членом семьи.  </a:t>
            </a:r>
            <a:endParaRPr lang="en-US"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Временная регистрация в Новосибирске в общежитие (либо, по возможности, на съемном жилье) на протяжении всех 5 лет до подачи заявления на ГЖС.</a:t>
            </a:r>
          </a:p>
          <a:p>
            <a:r>
              <a:rPr lang="ru-RU" dirty="0">
                <a:latin typeface="Times New Roman" panose="02020603050405020304" pitchFamily="18" charset="0"/>
                <a:cs typeface="Times New Roman" panose="02020603050405020304" pitchFamily="18" charset="0"/>
              </a:rPr>
              <a:t>Отсутствие постоянного места регистрации по адресу прописки родителей, если родители молодого ученого проживают в Новосибирске. В противном случае, родители считаются членами семьи молодого ученого, проживающими совместно с ним, и тогда, как правило, общее обеспечение жильем на одного 1 члена семьи превышает учетную норму в </a:t>
            </a:r>
            <a:r>
              <a:rPr lang="ru-RU" sz="2800" dirty="0">
                <a:solidFill>
                  <a:schemeClr val="bg1"/>
                </a:solidFill>
                <a:latin typeface="Times New Roman" panose="02020603050405020304" pitchFamily="18" charset="0"/>
                <a:cs typeface="Times New Roman" panose="02020603050405020304" pitchFamily="18" charset="0"/>
              </a:rPr>
              <a:t>8,43 </a:t>
            </a:r>
            <a:r>
              <a:rPr lang="ru-RU" sz="2800" dirty="0" err="1">
                <a:solidFill>
                  <a:schemeClr val="bg1"/>
                </a:solidFill>
                <a:latin typeface="Times New Roman" panose="02020603050405020304" pitchFamily="18" charset="0"/>
                <a:cs typeface="Times New Roman" panose="02020603050405020304" pitchFamily="18" charset="0"/>
              </a:rPr>
              <a:t>кв.м</a:t>
            </a:r>
            <a:r>
              <a:rPr lang="ru-RU" sz="2800" dirty="0">
                <a:solidFill>
                  <a:schemeClr val="bg1"/>
                </a:solidFill>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Постоянная регистрация молодого ученого у родителей за пределами Новосибирска с наличием временной в Новосибирске на данный момент приведет только к сбору дополнительных бумаг на момент подачи заявления.</a:t>
            </a:r>
          </a:p>
          <a:p>
            <a:r>
              <a:rPr lang="ru-RU" dirty="0">
                <a:latin typeface="Times New Roman" panose="02020603050405020304" pitchFamily="18" charset="0"/>
                <a:cs typeface="Times New Roman" panose="02020603050405020304" pitchFamily="18" charset="0"/>
              </a:rPr>
              <a:t>Необходимо после получения ГЖС отработать еще 5 лет в учреждениях науки и</a:t>
            </a:r>
            <a:r>
              <a:rPr lang="en-US" dirty="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или образования</a:t>
            </a: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0050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62550" y="345649"/>
            <a:ext cx="11624650" cy="597527"/>
          </a:xfrm>
        </p:spPr>
        <p:txBody>
          <a:bodyPr>
            <a:normAutofit/>
          </a:bodyPr>
          <a:lstStyle/>
          <a:p>
            <a:pPr marL="0" indent="457200" algn="ctr">
              <a:spcBef>
                <a:spcPts val="0"/>
              </a:spcBef>
              <a:buNone/>
            </a:pPr>
            <a:r>
              <a:rPr lang="ru-RU" sz="1800" b="1" dirty="0">
                <a:latin typeface="Times New Roman" panose="02020603050405020304" pitchFamily="18" charset="0"/>
                <a:cs typeface="Times New Roman" panose="02020603050405020304" pitchFamily="18" charset="0"/>
              </a:rPr>
              <a:t>Отсутствие жилья по месту работы молодого учёного не влечет автоматическое признание его нуждающимся в жилом помещении</a:t>
            </a:r>
          </a:p>
        </p:txBody>
      </p:sp>
      <p:sp>
        <p:nvSpPr>
          <p:cNvPr id="2" name="TextBox 1"/>
          <p:cNvSpPr txBox="1"/>
          <p:nvPr/>
        </p:nvSpPr>
        <p:spPr>
          <a:xfrm>
            <a:off x="751438" y="4916031"/>
            <a:ext cx="11217243" cy="2031325"/>
          </a:xfrm>
          <a:prstGeom prst="rect">
            <a:avLst/>
          </a:prstGeom>
          <a:noFill/>
        </p:spPr>
        <p:txBody>
          <a:bodyPr wrap="square" rtlCol="0">
            <a:spAutoFit/>
          </a:bodyPr>
          <a:lstStyle/>
          <a:p>
            <a:pPr algn="just"/>
            <a:r>
              <a:rPr lang="ru-RU" i="1" dirty="0">
                <a:solidFill>
                  <a:schemeClr val="bg1"/>
                </a:solidFill>
                <a:latin typeface="Times New Roman" panose="02020603050405020304" pitchFamily="18" charset="0"/>
                <a:cs typeface="Times New Roman" panose="02020603050405020304" pitchFamily="18" charset="0"/>
              </a:rPr>
              <a:t>Пример: </a:t>
            </a:r>
            <a:r>
              <a:rPr lang="ru-RU" dirty="0">
                <a:solidFill>
                  <a:schemeClr val="bg1"/>
                </a:solidFill>
                <a:latin typeface="Times New Roman" panose="02020603050405020304" pitchFamily="18" charset="0"/>
                <a:cs typeface="Times New Roman" panose="02020603050405020304" pitchFamily="18" charset="0"/>
              </a:rPr>
              <a:t>молодой ученый осуществляет трудовую деятельность в г. Москве, где проживает в служебном жилье. При этом он имеет в г. Новом Уренгое квартиру на праве собственности площадью 42 </a:t>
            </a:r>
            <a:r>
              <a:rPr lang="ru-RU" dirty="0" err="1">
                <a:solidFill>
                  <a:schemeClr val="bg1"/>
                </a:solidFill>
                <a:latin typeface="Times New Roman" panose="02020603050405020304" pitchFamily="18" charset="0"/>
                <a:cs typeface="Times New Roman" panose="02020603050405020304" pitchFamily="18" charset="0"/>
              </a:rPr>
              <a:t>кв.м</a:t>
            </a:r>
            <a:r>
              <a:rPr lang="ru-RU" dirty="0">
                <a:solidFill>
                  <a:schemeClr val="bg1"/>
                </a:solidFill>
                <a:latin typeface="Times New Roman" panose="02020603050405020304" pitchFamily="18" charset="0"/>
                <a:cs typeface="Times New Roman" panose="02020603050405020304" pitchFamily="18" charset="0"/>
              </a:rPr>
              <a:t>. При составе семьи  3 человека (молодой ученый, супруга и сын) и учетной норме площади жилого помещения в г. Москве               10  квадратных метров на 1 человека, молодой ученый не будет признан нуждающимся в улучшении жилищных условий (42:3=14 </a:t>
            </a:r>
            <a:r>
              <a:rPr lang="ru-RU" dirty="0" err="1">
                <a:solidFill>
                  <a:schemeClr val="bg1"/>
                </a:solidFill>
                <a:latin typeface="Times New Roman" panose="02020603050405020304" pitchFamily="18" charset="0"/>
                <a:cs typeface="Times New Roman" panose="02020603050405020304" pitchFamily="18" charset="0"/>
              </a:rPr>
              <a:t>кв.м</a:t>
            </a:r>
            <a:r>
              <a:rPr lang="ru-RU" dirty="0">
                <a:solidFill>
                  <a:schemeClr val="bg1"/>
                </a:solidFill>
                <a:latin typeface="Times New Roman" panose="02020603050405020304" pitchFamily="18" charset="0"/>
                <a:cs typeface="Times New Roman" panose="02020603050405020304" pitchFamily="18" charset="0"/>
              </a:rPr>
              <a:t>/1 чел.), поскольку его обеспеченность жильем в г. Новом Уренгое выше установленной в г. Москве учетной нормы</a:t>
            </a:r>
          </a:p>
          <a:p>
            <a:pPr algn="just"/>
            <a:endParaRPr lang="ru-RU" dirty="0">
              <a:solidFill>
                <a:schemeClr val="bg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5486400" y="1892176"/>
            <a:ext cx="6400800" cy="1477328"/>
          </a:xfrm>
          <a:prstGeom prst="rect">
            <a:avLst/>
          </a:prstGeom>
          <a:noFill/>
        </p:spPr>
        <p:txBody>
          <a:bodyPr wrap="square" rtlCol="0">
            <a:spAutoFit/>
          </a:bodyPr>
          <a:lstStyle/>
          <a:p>
            <a:pPr indent="457200" algn="just"/>
            <a:r>
              <a:rPr lang="ru-RU" dirty="0">
                <a:solidFill>
                  <a:schemeClr val="bg1"/>
                </a:solidFill>
                <a:latin typeface="Times New Roman" panose="02020603050405020304" pitchFamily="18" charset="0"/>
                <a:cs typeface="Times New Roman" panose="02020603050405020304" pitchFamily="18" charset="0"/>
              </a:rPr>
              <a:t>Значение имеет уровень обеспеченности общей площадью жилого помещения на каждого члена семьи молодого ученого по отношению к учетной норме, установленной органом местного самоуправления (по месту работы молодого ученого). </a:t>
            </a:r>
          </a:p>
          <a:p>
            <a:pPr indent="457200" algn="just"/>
            <a:endParaRPr lang="ru-RU" dirty="0">
              <a:solidFill>
                <a:schemeClr val="bg1"/>
              </a:solidFill>
              <a:latin typeface="Times New Roman" panose="02020603050405020304" pitchFamily="18" charset="0"/>
              <a:cs typeface="Times New Roman" panose="02020603050405020304" pitchFamily="18" charset="0"/>
            </a:endParaRPr>
          </a:p>
        </p:txBody>
      </p:sp>
      <p:pic>
        <p:nvPicPr>
          <p:cNvPr id="4098" name="Picture 2" descr="https://www.sl-24.ru/files/goroda-po-rossii/gruzoperevozki-moskva-novyi-urengoi.jpg"/>
          <p:cNvPicPr>
            <a:picLocks noChangeAspect="1" noChangeArrowheads="1"/>
          </p:cNvPicPr>
          <p:nvPr/>
        </p:nvPicPr>
        <p:blipFill rotWithShape="1">
          <a:blip r:embed="rId2">
            <a:extLst>
              <a:ext uri="{28A0092B-C50C-407E-A947-70E740481C1C}">
                <a14:useLocalDpi xmlns:a14="http://schemas.microsoft.com/office/drawing/2010/main" val="0"/>
              </a:ext>
            </a:extLst>
          </a:blip>
          <a:srcRect l="17454" t="11618" r="21885" b="21683"/>
          <a:stretch/>
        </p:blipFill>
        <p:spPr bwMode="auto">
          <a:xfrm>
            <a:off x="877647" y="1892176"/>
            <a:ext cx="4228508" cy="2538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8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2" presetClass="entr" presetSubtype="4" fill="hold" nodeType="afterEffect">
                                  <p:stCondLst>
                                    <p:cond delay="0"/>
                                  </p:stCondLst>
                                  <p:childTnLst>
                                    <p:set>
                                      <p:cBhvr>
                                        <p:cTn id="24" dur="1" fill="hold">
                                          <p:stCondLst>
                                            <p:cond delay="0"/>
                                          </p:stCondLst>
                                        </p:cTn>
                                        <p:tgtEl>
                                          <p:spTgt spid="4098"/>
                                        </p:tgtEl>
                                        <p:attrNameLst>
                                          <p:attrName>style.visibility</p:attrName>
                                        </p:attrNameLst>
                                      </p:cBhvr>
                                      <p:to>
                                        <p:strVal val="visible"/>
                                      </p:to>
                                    </p:set>
                                    <p:animEffect transition="in" filter="wipe(down)">
                                      <p:cBhvr>
                                        <p:cTn id="25"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19673" y="256485"/>
            <a:ext cx="5942846" cy="531168"/>
          </a:xfrm>
        </p:spPr>
        <p:txBody>
          <a:bodyPr>
            <a:normAutofit fontScale="90000"/>
          </a:bodyPr>
          <a:lstStyle/>
          <a:p>
            <a:pPr algn="ctr"/>
            <a:r>
              <a:rPr lang="ru-RU" sz="2400" dirty="0">
                <a:latin typeface="Times New Roman" panose="02020603050405020304" pitchFamily="18" charset="0"/>
                <a:cs typeface="Times New Roman" panose="02020603050405020304" pitchFamily="18" charset="0"/>
              </a:rPr>
              <a:t>Намеренное ухудшение жилищный условий</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(ст. 53 ЖК РФ)</a:t>
            </a:r>
          </a:p>
        </p:txBody>
      </p:sp>
      <p:sp>
        <p:nvSpPr>
          <p:cNvPr id="3" name="Объект 2"/>
          <p:cNvSpPr>
            <a:spLocks noGrp="1"/>
          </p:cNvSpPr>
          <p:nvPr>
            <p:ph idx="1"/>
          </p:nvPr>
        </p:nvSpPr>
        <p:spPr>
          <a:xfrm>
            <a:off x="609977" y="1761907"/>
            <a:ext cx="5481119" cy="3648934"/>
          </a:xfrm>
        </p:spPr>
        <p:txBody>
          <a:bodyPr>
            <a:noAutofit/>
          </a:bodyPr>
          <a:lstStyle/>
          <a:p>
            <a:pPr marL="0" indent="457200" algn="just">
              <a:spcBef>
                <a:spcPts val="0"/>
              </a:spcBef>
              <a:buNone/>
            </a:pPr>
            <a:r>
              <a:rPr lang="ru-RU" sz="1800" dirty="0">
                <a:latin typeface="Times New Roman" panose="02020603050405020304" pitchFamily="18" charset="0"/>
                <a:cs typeface="Times New Roman" panose="02020603050405020304" pitchFamily="18" charset="0"/>
              </a:rPr>
              <a:t>Граждане, которые с намерением приобретения права состоять на учете в качестве нуждающихся в жилых помещениях совершили действия, в результате которых такие граждане могут быть признаны нуждающимися в жилых помещениях, принимаются на учет в качестве нуждающихся в жилых помещениях </a:t>
            </a:r>
            <a:r>
              <a:rPr lang="ru-RU" sz="1800" b="1" dirty="0">
                <a:latin typeface="Times New Roman" panose="02020603050405020304" pitchFamily="18" charset="0"/>
                <a:cs typeface="Times New Roman" panose="02020603050405020304" pitchFamily="18" charset="0"/>
              </a:rPr>
              <a:t>не ранее чем через 5 лет </a:t>
            </a:r>
            <a:r>
              <a:rPr lang="ru-RU" sz="1800" dirty="0">
                <a:latin typeface="Times New Roman" panose="02020603050405020304" pitchFamily="18" charset="0"/>
                <a:cs typeface="Times New Roman" panose="02020603050405020304" pitchFamily="18" charset="0"/>
              </a:rPr>
              <a:t>со дня совершения указанных намеренных действий</a:t>
            </a:r>
          </a:p>
          <a:p>
            <a:pPr marL="0" indent="457200" algn="just">
              <a:spcBef>
                <a:spcPts val="0"/>
              </a:spcBef>
              <a:buNone/>
            </a:pPr>
            <a:endParaRPr lang="ru-RU" sz="1800" dirty="0">
              <a:latin typeface="Times New Roman" panose="02020603050405020304" pitchFamily="18" charset="0"/>
              <a:cs typeface="Times New Roman" panose="02020603050405020304" pitchFamily="18" charset="0"/>
            </a:endParaRPr>
          </a:p>
          <a:p>
            <a:pPr marL="0" indent="457200" algn="just">
              <a:spcBef>
                <a:spcPts val="0"/>
              </a:spcBef>
              <a:buNone/>
            </a:pPr>
            <a:r>
              <a:rPr lang="ru-RU" sz="1800" dirty="0">
                <a:latin typeface="Times New Roman" panose="02020603050405020304" pitchFamily="18" charset="0"/>
                <a:cs typeface="Times New Roman" panose="02020603050405020304" pitchFamily="18" charset="0"/>
              </a:rPr>
              <a:t>При установлении факта намеренного ухудшения жилищных условий молодому ученому будет отказано в признании его участником мероприятий (до истечения 5-летнего срока со дня ухудшения)</a:t>
            </a:r>
          </a:p>
          <a:p>
            <a:pPr marL="0" indent="457200" algn="just">
              <a:spcBef>
                <a:spcPts val="0"/>
              </a:spcBef>
              <a:buNone/>
            </a:pPr>
            <a:endParaRPr lang="ru-RU" sz="1800" dirty="0">
              <a:latin typeface="Times New Roman" panose="02020603050405020304" pitchFamily="18" charset="0"/>
              <a:cs typeface="Times New Roman" panose="02020603050405020304" pitchFamily="18" charset="0"/>
            </a:endParaRPr>
          </a:p>
          <a:p>
            <a:pPr marL="0" indent="457200" algn="just">
              <a:spcBef>
                <a:spcPts val="0"/>
              </a:spcBef>
              <a:buNone/>
            </a:pPr>
            <a:endParaRPr lang="ru-RU" sz="1800" dirty="0">
              <a:latin typeface="Times New Roman" panose="02020603050405020304" pitchFamily="18" charset="0"/>
              <a:cs typeface="Times New Roman" panose="02020603050405020304" pitchFamily="18" charset="0"/>
            </a:endParaRPr>
          </a:p>
          <a:p>
            <a:pPr indent="457200">
              <a:spcBef>
                <a:spcPts val="0"/>
              </a:spcBef>
            </a:pPr>
            <a:endParaRPr lang="ru-RU" sz="18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4469" y="1430447"/>
            <a:ext cx="6556100" cy="4273236"/>
          </a:xfrm>
          <a:prstGeom prst="rect">
            <a:avLst/>
          </a:prstGeom>
        </p:spPr>
      </p:pic>
    </p:spTree>
    <p:extLst>
      <p:ext uri="{BB962C8B-B14F-4D97-AF65-F5344CB8AC3E}">
        <p14:creationId xmlns:p14="http://schemas.microsoft.com/office/powerpoint/2010/main" val="21147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5"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2000"/>
                                        <p:tgtEl>
                                          <p:spTgt spid="4"/>
                                        </p:tgtEl>
                                      </p:cBhvr>
                                    </p:animEffect>
                                    <p:anim calcmode="lin" valueType="num">
                                      <p:cBhvr>
                                        <p:cTn id="26" dur="2000" fill="hold"/>
                                        <p:tgtEl>
                                          <p:spTgt spid="4"/>
                                        </p:tgtEl>
                                        <p:attrNameLst>
                                          <p:attrName>ppt_w</p:attrName>
                                        </p:attrNameLst>
                                      </p:cBhvr>
                                      <p:tavLst>
                                        <p:tav tm="0" fmla="#ppt_w*sin(2.5*pi*$)">
                                          <p:val>
                                            <p:fltVal val="0"/>
                                          </p:val>
                                        </p:tav>
                                        <p:tav tm="100000">
                                          <p:val>
                                            <p:fltVal val="1"/>
                                          </p:val>
                                        </p:tav>
                                      </p:tavLst>
                                    </p:anim>
                                    <p:anim calcmode="lin" valueType="num">
                                      <p:cBhvr>
                                        <p:cTn id="27"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圆角矩形 72"/>
          <p:cNvSpPr/>
          <p:nvPr/>
        </p:nvSpPr>
        <p:spPr>
          <a:xfrm>
            <a:off x="7516772" y="2573524"/>
            <a:ext cx="3292340" cy="718813"/>
          </a:xfrm>
          <a:prstGeom prst="roundRect">
            <a:avLst>
              <a:gd name="adj" fmla="val 9218"/>
            </a:avLst>
          </a:prstGeom>
          <a:gradFill>
            <a:gsLst>
              <a:gs pos="47000">
                <a:srgbClr val="FDFDFD"/>
              </a:gs>
              <a:gs pos="53000">
                <a:srgbClr val="E8E8E8"/>
              </a:gs>
              <a:gs pos="100000">
                <a:srgbClr val="ECECEC"/>
              </a:gs>
            </a:gsLst>
            <a:lin ang="5400000" scaled="1"/>
          </a:gradFill>
          <a:ln w="25400" cap="flat" cmpd="sng" algn="ctr">
            <a:noFill/>
            <a:prstDash val="solid"/>
          </a:ln>
          <a:effectLst>
            <a:outerShdw blurRad="76200" dist="38100" dir="2700000" algn="tl" rotWithShape="0">
              <a:prstClr val="black">
                <a:alpha val="14000"/>
              </a:prstClr>
            </a:outerShdw>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prstClr val="white"/>
              </a:solidFill>
              <a:effectLst/>
              <a:uLnTx/>
              <a:uFillTx/>
              <a:latin typeface="Calibri"/>
              <a:ea typeface="宋体"/>
              <a:cs typeface="+mn-cs"/>
            </a:endParaRPr>
          </a:p>
        </p:txBody>
      </p:sp>
      <p:sp>
        <p:nvSpPr>
          <p:cNvPr id="141" name="圆角矩形 85"/>
          <p:cNvSpPr/>
          <p:nvPr/>
        </p:nvSpPr>
        <p:spPr>
          <a:xfrm>
            <a:off x="7526556" y="5435331"/>
            <a:ext cx="3292340" cy="718813"/>
          </a:xfrm>
          <a:prstGeom prst="roundRect">
            <a:avLst>
              <a:gd name="adj" fmla="val 9218"/>
            </a:avLst>
          </a:prstGeom>
          <a:gradFill>
            <a:gsLst>
              <a:gs pos="47000">
                <a:srgbClr val="FDFDFD"/>
              </a:gs>
              <a:gs pos="53000">
                <a:srgbClr val="E8E8E8"/>
              </a:gs>
              <a:gs pos="100000">
                <a:srgbClr val="ECECEC"/>
              </a:gs>
            </a:gsLst>
            <a:lin ang="5400000" scaled="1"/>
          </a:gradFill>
          <a:ln w="25400" cap="flat" cmpd="sng" algn="ctr">
            <a:noFill/>
            <a:prstDash val="solid"/>
          </a:ln>
          <a:effectLst>
            <a:outerShdw blurRad="76200" dist="38100" dir="2700000" algn="tl" rotWithShape="0">
              <a:prstClr val="black">
                <a:alpha val="14000"/>
              </a:prstClr>
            </a:outerShdw>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prstClr val="white"/>
              </a:solidFill>
              <a:effectLst/>
              <a:uLnTx/>
              <a:uFillTx/>
              <a:latin typeface="Calibri"/>
              <a:ea typeface="宋体"/>
              <a:cs typeface="+mn-cs"/>
            </a:endParaRPr>
          </a:p>
        </p:txBody>
      </p:sp>
      <p:pic>
        <p:nvPicPr>
          <p:cNvPr id="139" name="图片 83"/>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a:off x="7805137" y="6154585"/>
            <a:ext cx="2735177" cy="151027"/>
          </a:xfrm>
          <a:prstGeom prst="rect">
            <a:avLst/>
          </a:prstGeom>
        </p:spPr>
      </p:pic>
      <p:sp>
        <p:nvSpPr>
          <p:cNvPr id="129" name="圆角矩形 85"/>
          <p:cNvSpPr/>
          <p:nvPr/>
        </p:nvSpPr>
        <p:spPr>
          <a:xfrm>
            <a:off x="1741249" y="5470036"/>
            <a:ext cx="3292340" cy="718813"/>
          </a:xfrm>
          <a:prstGeom prst="roundRect">
            <a:avLst>
              <a:gd name="adj" fmla="val 9218"/>
            </a:avLst>
          </a:prstGeom>
          <a:gradFill>
            <a:gsLst>
              <a:gs pos="47000">
                <a:srgbClr val="FDFDFD"/>
              </a:gs>
              <a:gs pos="53000">
                <a:srgbClr val="E8E8E8"/>
              </a:gs>
              <a:gs pos="100000">
                <a:srgbClr val="ECECEC"/>
              </a:gs>
            </a:gsLst>
            <a:lin ang="5400000" scaled="1"/>
          </a:gradFill>
          <a:ln w="25400" cap="flat" cmpd="sng" algn="ctr">
            <a:noFill/>
            <a:prstDash val="solid"/>
          </a:ln>
          <a:effectLst>
            <a:outerShdw blurRad="76200" dist="38100" dir="2700000" algn="tl" rotWithShape="0">
              <a:prstClr val="black">
                <a:alpha val="14000"/>
              </a:prstClr>
            </a:outerShdw>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prstClr val="white"/>
              </a:solidFill>
              <a:effectLst/>
              <a:uLnTx/>
              <a:uFillTx/>
              <a:latin typeface="Calibri"/>
              <a:ea typeface="宋体"/>
              <a:cs typeface="+mn-cs"/>
            </a:endParaRPr>
          </a:p>
        </p:txBody>
      </p:sp>
      <p:pic>
        <p:nvPicPr>
          <p:cNvPr id="127" name="图片 83"/>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a:off x="2019830" y="6189290"/>
            <a:ext cx="2735177" cy="151027"/>
          </a:xfrm>
          <a:prstGeom prst="rect">
            <a:avLst/>
          </a:prstGeom>
        </p:spPr>
      </p:pic>
      <p:grpSp>
        <p:nvGrpSpPr>
          <p:cNvPr id="4" name="组合 63"/>
          <p:cNvGrpSpPr/>
          <p:nvPr/>
        </p:nvGrpSpPr>
        <p:grpSpPr>
          <a:xfrm>
            <a:off x="1757969" y="1660724"/>
            <a:ext cx="3523605" cy="863374"/>
            <a:chOff x="3580172" y="949982"/>
            <a:chExt cx="3523605" cy="863374"/>
          </a:xfrm>
        </p:grpSpPr>
        <p:pic>
          <p:nvPicPr>
            <p:cNvPr id="5" name="图片 64"/>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rot="16200000">
              <a:off x="6614450" y="1191719"/>
              <a:ext cx="718813" cy="259841"/>
            </a:xfrm>
            <a:prstGeom prst="rect">
              <a:avLst/>
            </a:prstGeom>
          </p:spPr>
        </p:pic>
        <p:pic>
          <p:nvPicPr>
            <p:cNvPr id="6" name="图片 65"/>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a:off x="3858753" y="1662329"/>
              <a:ext cx="2735177" cy="151027"/>
            </a:xfrm>
            <a:prstGeom prst="rect">
              <a:avLst/>
            </a:prstGeom>
          </p:spPr>
        </p:pic>
        <p:sp>
          <p:nvSpPr>
            <p:cNvPr id="7" name="圆角矩形 66"/>
            <p:cNvSpPr/>
            <p:nvPr/>
          </p:nvSpPr>
          <p:spPr>
            <a:xfrm>
              <a:off x="3580172" y="949982"/>
              <a:ext cx="3292340" cy="718813"/>
            </a:xfrm>
            <a:prstGeom prst="roundRect">
              <a:avLst>
                <a:gd name="adj" fmla="val 9218"/>
              </a:avLst>
            </a:prstGeom>
            <a:gradFill>
              <a:gsLst>
                <a:gs pos="47000">
                  <a:srgbClr val="FDFDFD"/>
                </a:gs>
                <a:gs pos="53000">
                  <a:srgbClr val="E8E8E8"/>
                </a:gs>
                <a:gs pos="100000">
                  <a:srgbClr val="ECECEC"/>
                </a:gs>
              </a:gsLst>
              <a:lin ang="5400000" scaled="1"/>
            </a:gradFill>
            <a:ln w="25400" cap="flat" cmpd="sng" algn="ctr">
              <a:noFill/>
              <a:prstDash val="solid"/>
            </a:ln>
            <a:effectLst>
              <a:outerShdw blurRad="76200" dist="38100" dir="2700000" algn="tl" rotWithShape="0">
                <a:prstClr val="black">
                  <a:alpha val="14000"/>
                </a:prstClr>
              </a:outerShdw>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prstClr val="white"/>
                </a:solidFill>
                <a:effectLst/>
                <a:uLnTx/>
                <a:uFillTx/>
                <a:latin typeface="Calibri"/>
                <a:ea typeface="宋体"/>
                <a:cs typeface="+mn-cs"/>
              </a:endParaRPr>
            </a:p>
          </p:txBody>
        </p:sp>
        <p:sp>
          <p:nvSpPr>
            <p:cNvPr id="8" name="矩形 67"/>
            <p:cNvSpPr/>
            <p:nvPr/>
          </p:nvSpPr>
          <p:spPr>
            <a:xfrm>
              <a:off x="3981108" y="950181"/>
              <a:ext cx="2800975" cy="769441"/>
            </a:xfrm>
            <a:prstGeom prst="rect">
              <a:avLst/>
            </a:prstGeom>
          </p:spPr>
          <p:txBody>
            <a:bodyPr wrap="square">
              <a:spAutoFit/>
            </a:bodyPr>
            <a:lstStyle/>
            <a:p>
              <a:pPr algn="just"/>
              <a:r>
                <a:rPr lang="ru-RU" sz="1100" dirty="0">
                  <a:latin typeface="Times New Roman" panose="02020603050405020304" pitchFamily="18" charset="0"/>
                  <a:cs typeface="Times New Roman" panose="02020603050405020304" pitchFamily="18" charset="0"/>
                </a:rPr>
                <a:t>прекращение права собственности на жилое помещение (продажа, дарение и другие сделки, направленные на отчуждение жилья)</a:t>
              </a:r>
            </a:p>
          </p:txBody>
        </p:sp>
      </p:grpSp>
      <p:pic>
        <p:nvPicPr>
          <p:cNvPr id="11" name="图片 70"/>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rot="16200000">
            <a:off x="4746957" y="2842834"/>
            <a:ext cx="718813" cy="259841"/>
          </a:xfrm>
          <a:prstGeom prst="rect">
            <a:avLst/>
          </a:prstGeom>
        </p:spPr>
      </p:pic>
      <p:pic>
        <p:nvPicPr>
          <p:cNvPr id="12" name="图片 71"/>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a:off x="1991260" y="3309397"/>
            <a:ext cx="2735177" cy="151027"/>
          </a:xfrm>
          <a:prstGeom prst="rect">
            <a:avLst/>
          </a:prstGeom>
        </p:spPr>
      </p:pic>
      <p:sp>
        <p:nvSpPr>
          <p:cNvPr id="13" name="圆角矩形 72"/>
          <p:cNvSpPr/>
          <p:nvPr/>
        </p:nvSpPr>
        <p:spPr>
          <a:xfrm>
            <a:off x="1766230" y="2584245"/>
            <a:ext cx="3292340" cy="718813"/>
          </a:xfrm>
          <a:prstGeom prst="roundRect">
            <a:avLst>
              <a:gd name="adj" fmla="val 9218"/>
            </a:avLst>
          </a:prstGeom>
          <a:gradFill>
            <a:gsLst>
              <a:gs pos="47000">
                <a:srgbClr val="FDFDFD"/>
              </a:gs>
              <a:gs pos="53000">
                <a:srgbClr val="E8E8E8"/>
              </a:gs>
              <a:gs pos="100000">
                <a:srgbClr val="ECECEC"/>
              </a:gs>
            </a:gsLst>
            <a:lin ang="5400000" scaled="1"/>
          </a:gradFill>
          <a:ln w="25400" cap="flat" cmpd="sng" algn="ctr">
            <a:noFill/>
            <a:prstDash val="solid"/>
          </a:ln>
          <a:effectLst>
            <a:outerShdw blurRad="76200" dist="38100" dir="2700000" algn="tl" rotWithShape="0">
              <a:prstClr val="black">
                <a:alpha val="14000"/>
              </a:prstClr>
            </a:outerShdw>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prstClr val="white"/>
              </a:solidFill>
              <a:effectLst/>
              <a:uLnTx/>
              <a:uFillTx/>
              <a:latin typeface="Calibri"/>
              <a:ea typeface="宋体"/>
              <a:cs typeface="+mn-cs"/>
            </a:endParaRPr>
          </a:p>
        </p:txBody>
      </p:sp>
      <p:sp>
        <p:nvSpPr>
          <p:cNvPr id="14" name="矩形 73"/>
          <p:cNvSpPr/>
          <p:nvPr/>
        </p:nvSpPr>
        <p:spPr>
          <a:xfrm>
            <a:off x="2094269" y="2737820"/>
            <a:ext cx="2941175" cy="430887"/>
          </a:xfrm>
          <a:prstGeom prst="rect">
            <a:avLst/>
          </a:prstGeom>
        </p:spPr>
        <p:txBody>
          <a:bodyPr wrap="square">
            <a:spAutoFit/>
          </a:bodyPr>
          <a:lstStyle/>
          <a:p>
            <a:pPr algn="just"/>
            <a:r>
              <a:rPr lang="ru-RU" sz="1100" dirty="0">
                <a:latin typeface="Times New Roman" panose="02020603050405020304" pitchFamily="18" charset="0"/>
                <a:cs typeface="Times New Roman" panose="02020603050405020304" pitchFamily="18" charset="0"/>
              </a:rPr>
              <a:t>изменение статуса недвижимости (перевод  жилого помещения в нежилое)</a:t>
            </a:r>
          </a:p>
        </p:txBody>
      </p:sp>
      <p:pic>
        <p:nvPicPr>
          <p:cNvPr id="18" name="图片 77"/>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a:off x="1991260" y="4252149"/>
            <a:ext cx="2735177" cy="151027"/>
          </a:xfrm>
          <a:prstGeom prst="rect">
            <a:avLst/>
          </a:prstGeom>
        </p:spPr>
      </p:pic>
      <p:sp>
        <p:nvSpPr>
          <p:cNvPr id="19" name="圆角矩形 78"/>
          <p:cNvSpPr/>
          <p:nvPr/>
        </p:nvSpPr>
        <p:spPr>
          <a:xfrm>
            <a:off x="1757969" y="3540354"/>
            <a:ext cx="3292340" cy="718813"/>
          </a:xfrm>
          <a:prstGeom prst="roundRect">
            <a:avLst>
              <a:gd name="adj" fmla="val 9218"/>
            </a:avLst>
          </a:prstGeom>
          <a:gradFill>
            <a:gsLst>
              <a:gs pos="47000">
                <a:srgbClr val="FDFDFD"/>
              </a:gs>
              <a:gs pos="53000">
                <a:srgbClr val="E8E8E8"/>
              </a:gs>
              <a:gs pos="100000">
                <a:srgbClr val="ECECEC"/>
              </a:gs>
            </a:gsLst>
            <a:lin ang="5400000" scaled="1"/>
          </a:gradFill>
          <a:ln w="25400" cap="flat" cmpd="sng" algn="ctr">
            <a:noFill/>
            <a:prstDash val="solid"/>
          </a:ln>
          <a:effectLst>
            <a:outerShdw blurRad="76200" dist="38100" dir="2700000" algn="tl" rotWithShape="0">
              <a:prstClr val="black">
                <a:alpha val="14000"/>
              </a:prstClr>
            </a:outerShdw>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prstClr val="white"/>
              </a:solidFill>
              <a:effectLst/>
              <a:uLnTx/>
              <a:uFillTx/>
              <a:latin typeface="Calibri"/>
              <a:ea typeface="宋体"/>
              <a:cs typeface="+mn-cs"/>
            </a:endParaRPr>
          </a:p>
        </p:txBody>
      </p:sp>
      <p:sp>
        <p:nvSpPr>
          <p:cNvPr id="26" name="圆角矩形 85"/>
          <p:cNvSpPr/>
          <p:nvPr/>
        </p:nvSpPr>
        <p:spPr>
          <a:xfrm>
            <a:off x="1750738" y="4465119"/>
            <a:ext cx="3292340" cy="718813"/>
          </a:xfrm>
          <a:prstGeom prst="roundRect">
            <a:avLst>
              <a:gd name="adj" fmla="val 9218"/>
            </a:avLst>
          </a:prstGeom>
          <a:gradFill>
            <a:gsLst>
              <a:gs pos="47000">
                <a:srgbClr val="FDFDFD"/>
              </a:gs>
              <a:gs pos="53000">
                <a:srgbClr val="E8E8E8"/>
              </a:gs>
              <a:gs pos="100000">
                <a:srgbClr val="ECECEC"/>
              </a:gs>
            </a:gsLst>
            <a:lin ang="5400000" scaled="1"/>
          </a:gradFill>
          <a:ln w="25400" cap="flat" cmpd="sng" algn="ctr">
            <a:noFill/>
            <a:prstDash val="solid"/>
          </a:ln>
          <a:effectLst>
            <a:outerShdw blurRad="76200" dist="38100" dir="2700000" algn="tl" rotWithShape="0">
              <a:prstClr val="black">
                <a:alpha val="14000"/>
              </a:prstClr>
            </a:outerShdw>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prstClr val="white"/>
              </a:solidFill>
              <a:effectLst/>
              <a:uLnTx/>
              <a:uFillTx/>
              <a:latin typeface="Calibri"/>
              <a:ea typeface="宋体"/>
              <a:cs typeface="+mn-cs"/>
            </a:endParaRPr>
          </a:p>
        </p:txBody>
      </p:sp>
      <p:pic>
        <p:nvPicPr>
          <p:cNvPr id="64" name="图片 65"/>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a:off x="7795353" y="2356793"/>
            <a:ext cx="2735177" cy="151027"/>
          </a:xfrm>
          <a:prstGeom prst="rect">
            <a:avLst/>
          </a:prstGeom>
        </p:spPr>
      </p:pic>
      <p:sp>
        <p:nvSpPr>
          <p:cNvPr id="65" name="圆角矩形 66"/>
          <p:cNvSpPr/>
          <p:nvPr/>
        </p:nvSpPr>
        <p:spPr>
          <a:xfrm>
            <a:off x="7516772" y="1644446"/>
            <a:ext cx="3292340" cy="718813"/>
          </a:xfrm>
          <a:prstGeom prst="roundRect">
            <a:avLst>
              <a:gd name="adj" fmla="val 9218"/>
            </a:avLst>
          </a:prstGeom>
          <a:gradFill>
            <a:gsLst>
              <a:gs pos="47000">
                <a:srgbClr val="FDFDFD"/>
              </a:gs>
              <a:gs pos="53000">
                <a:srgbClr val="E8E8E8"/>
              </a:gs>
              <a:gs pos="100000">
                <a:srgbClr val="ECECEC"/>
              </a:gs>
            </a:gsLst>
            <a:lin ang="5400000" scaled="1"/>
          </a:gradFill>
          <a:ln w="25400" cap="flat" cmpd="sng" algn="ctr">
            <a:noFill/>
            <a:prstDash val="solid"/>
          </a:ln>
          <a:effectLst>
            <a:outerShdw blurRad="76200" dist="38100" dir="2700000" algn="tl" rotWithShape="0">
              <a:prstClr val="black">
                <a:alpha val="14000"/>
              </a:prstClr>
            </a:outerShdw>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prstClr val="white"/>
              </a:solidFill>
              <a:effectLst/>
              <a:uLnTx/>
              <a:uFillTx/>
              <a:latin typeface="Calibri"/>
              <a:ea typeface="宋体"/>
              <a:cs typeface="+mn-cs"/>
            </a:endParaRPr>
          </a:p>
        </p:txBody>
      </p:sp>
      <p:sp>
        <p:nvSpPr>
          <p:cNvPr id="66" name="矩形 67"/>
          <p:cNvSpPr/>
          <p:nvPr/>
        </p:nvSpPr>
        <p:spPr>
          <a:xfrm>
            <a:off x="2021159" y="4511905"/>
            <a:ext cx="2746512" cy="600164"/>
          </a:xfrm>
          <a:prstGeom prst="rect">
            <a:avLst/>
          </a:prstGeom>
        </p:spPr>
        <p:txBody>
          <a:bodyPr wrap="square">
            <a:spAutoFit/>
          </a:bodyPr>
          <a:lstStyle/>
          <a:p>
            <a:pPr lvl="0" algn="just">
              <a:defRPr/>
            </a:pPr>
            <a:r>
              <a:rPr lang="ru-RU" sz="1100" dirty="0">
                <a:latin typeface="Times New Roman" panose="02020603050405020304" pitchFamily="18" charset="0"/>
                <a:cs typeface="Times New Roman" panose="02020603050405020304" pitchFamily="18" charset="0"/>
              </a:rPr>
              <a:t>вселение в жилое помещение в качестве членов семьи лиц, не являющихся таковыми</a:t>
            </a:r>
            <a:endParaRPr kumimoji="0" lang="zh-CN" altLang="en-US" sz="1100" b="0" i="0" u="none" strike="noStrike" kern="0" cap="none" spc="0" normalizeH="0" baseline="0" noProof="0" dirty="0">
              <a:ln>
                <a:noFill/>
              </a:ln>
              <a:solidFill>
                <a:sysClr val="window" lastClr="FFFFFF">
                  <a:lumMod val="50000"/>
                </a:sys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70" name="图片 71"/>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a:off x="7795353" y="3291530"/>
            <a:ext cx="2735177" cy="151027"/>
          </a:xfrm>
          <a:prstGeom prst="rect">
            <a:avLst/>
          </a:prstGeom>
        </p:spPr>
      </p:pic>
      <p:sp>
        <p:nvSpPr>
          <p:cNvPr id="72" name="矩形 73"/>
          <p:cNvSpPr/>
          <p:nvPr/>
        </p:nvSpPr>
        <p:spPr>
          <a:xfrm>
            <a:off x="2064008" y="3706704"/>
            <a:ext cx="2769669" cy="430887"/>
          </a:xfrm>
          <a:prstGeom prst="rect">
            <a:avLst/>
          </a:prstGeom>
        </p:spPr>
        <p:txBody>
          <a:bodyPr wrap="square">
            <a:spAutoFit/>
          </a:bodyPr>
          <a:lstStyle/>
          <a:p>
            <a:pPr algn="just"/>
            <a:r>
              <a:rPr lang="ru-RU" sz="1100" dirty="0">
                <a:latin typeface="Times New Roman" panose="02020603050405020304" pitchFamily="18" charset="0"/>
                <a:cs typeface="Times New Roman" panose="02020603050405020304" pitchFamily="18" charset="0"/>
              </a:rPr>
              <a:t>расторжение брака с целью получения жилья</a:t>
            </a:r>
          </a:p>
        </p:txBody>
      </p:sp>
      <p:pic>
        <p:nvPicPr>
          <p:cNvPr id="76" name="图片 77"/>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a:off x="7795353" y="4234282"/>
            <a:ext cx="2735177" cy="151027"/>
          </a:xfrm>
          <a:prstGeom prst="rect">
            <a:avLst/>
          </a:prstGeom>
        </p:spPr>
      </p:pic>
      <p:sp>
        <p:nvSpPr>
          <p:cNvPr id="77" name="圆角矩形 78"/>
          <p:cNvSpPr/>
          <p:nvPr/>
        </p:nvSpPr>
        <p:spPr>
          <a:xfrm>
            <a:off x="7516772" y="3522015"/>
            <a:ext cx="3292340" cy="718813"/>
          </a:xfrm>
          <a:prstGeom prst="roundRect">
            <a:avLst>
              <a:gd name="adj" fmla="val 9218"/>
            </a:avLst>
          </a:prstGeom>
          <a:gradFill>
            <a:gsLst>
              <a:gs pos="47000">
                <a:srgbClr val="FDFDFD"/>
              </a:gs>
              <a:gs pos="53000">
                <a:srgbClr val="E8E8E8"/>
              </a:gs>
              <a:gs pos="100000">
                <a:srgbClr val="ECECEC"/>
              </a:gs>
            </a:gsLst>
            <a:lin ang="5400000" scaled="1"/>
          </a:gradFill>
          <a:ln w="25400" cap="flat" cmpd="sng" algn="ctr">
            <a:noFill/>
            <a:prstDash val="solid"/>
          </a:ln>
          <a:effectLst>
            <a:outerShdw blurRad="76200" dist="38100" dir="2700000" algn="tl" rotWithShape="0">
              <a:prstClr val="black">
                <a:alpha val="14000"/>
              </a:prstClr>
            </a:outerShdw>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prstClr val="white"/>
              </a:solidFill>
              <a:effectLst/>
              <a:uLnTx/>
              <a:uFillTx/>
              <a:latin typeface="Calibri"/>
              <a:ea typeface="宋体"/>
              <a:cs typeface="+mn-cs"/>
            </a:endParaRPr>
          </a:p>
        </p:txBody>
      </p:sp>
      <p:sp>
        <p:nvSpPr>
          <p:cNvPr id="84" name="圆角矩形 85"/>
          <p:cNvSpPr/>
          <p:nvPr/>
        </p:nvSpPr>
        <p:spPr>
          <a:xfrm>
            <a:off x="7516772" y="4431724"/>
            <a:ext cx="3292340" cy="718813"/>
          </a:xfrm>
          <a:prstGeom prst="roundRect">
            <a:avLst>
              <a:gd name="adj" fmla="val 9218"/>
            </a:avLst>
          </a:prstGeom>
          <a:gradFill>
            <a:gsLst>
              <a:gs pos="47000">
                <a:srgbClr val="FDFDFD"/>
              </a:gs>
              <a:gs pos="53000">
                <a:srgbClr val="E8E8E8"/>
              </a:gs>
              <a:gs pos="100000">
                <a:srgbClr val="ECECEC"/>
              </a:gs>
            </a:gsLst>
            <a:lin ang="5400000" scaled="1"/>
          </a:gradFill>
          <a:ln w="25400" cap="flat" cmpd="sng" algn="ctr">
            <a:noFill/>
            <a:prstDash val="solid"/>
          </a:ln>
          <a:effectLst>
            <a:outerShdw blurRad="76200" dist="38100" dir="2700000" algn="tl" rotWithShape="0">
              <a:prstClr val="black">
                <a:alpha val="14000"/>
              </a:prstClr>
            </a:outerShdw>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prstClr val="white"/>
              </a:solidFill>
              <a:effectLst/>
              <a:uLnTx/>
              <a:uFillTx/>
              <a:latin typeface="Calibri"/>
              <a:ea typeface="宋体"/>
              <a:cs typeface="+mn-cs"/>
            </a:endParaRPr>
          </a:p>
        </p:txBody>
      </p:sp>
      <p:sp>
        <p:nvSpPr>
          <p:cNvPr id="85" name="矩形 86"/>
          <p:cNvSpPr/>
          <p:nvPr/>
        </p:nvSpPr>
        <p:spPr>
          <a:xfrm>
            <a:off x="7888103" y="1639598"/>
            <a:ext cx="2801768" cy="769441"/>
          </a:xfrm>
          <a:prstGeom prst="rect">
            <a:avLst/>
          </a:prstGeom>
        </p:spPr>
        <p:txBody>
          <a:bodyPr wrap="square">
            <a:spAutoFit/>
          </a:bodyPr>
          <a:lstStyle/>
          <a:p>
            <a:pPr algn="just"/>
            <a:r>
              <a:rPr lang="ru-RU" sz="1100" dirty="0">
                <a:latin typeface="Times New Roman" panose="02020603050405020304" pitchFamily="18" charset="0"/>
                <a:cs typeface="Times New Roman" panose="02020603050405020304" pitchFamily="18" charset="0"/>
              </a:rPr>
              <a:t>незаконные переустройство, перепланировка жилого помещения в целях уменьшения размера его общей площади</a:t>
            </a:r>
          </a:p>
        </p:txBody>
      </p:sp>
      <p:pic>
        <p:nvPicPr>
          <p:cNvPr id="82" name="图片 83"/>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a:off x="7795353" y="5150978"/>
            <a:ext cx="2735177" cy="151027"/>
          </a:xfrm>
          <a:prstGeom prst="rect">
            <a:avLst/>
          </a:prstGeom>
        </p:spPr>
      </p:pic>
      <p:sp>
        <p:nvSpPr>
          <p:cNvPr id="120" name="Заголовок 1"/>
          <p:cNvSpPr>
            <a:spLocks noGrp="1"/>
          </p:cNvSpPr>
          <p:nvPr>
            <p:ph type="title"/>
          </p:nvPr>
        </p:nvSpPr>
        <p:spPr>
          <a:xfrm>
            <a:off x="829564" y="329198"/>
            <a:ext cx="10515600" cy="776288"/>
          </a:xfrm>
        </p:spPr>
        <p:txBody>
          <a:bodyPr>
            <a:normAutofit/>
          </a:bodyPr>
          <a:lstStyle/>
          <a:p>
            <a:pPr algn="ctr"/>
            <a:r>
              <a:rPr lang="ru-RU" sz="2000" dirty="0">
                <a:latin typeface="Times New Roman" panose="02020603050405020304" pitchFamily="18" charset="0"/>
                <a:cs typeface="Times New Roman" panose="02020603050405020304" pitchFamily="18" charset="0"/>
              </a:rPr>
              <a:t>Действиями, отнесенными к намеренному ухудшению жилищных условий,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судами признаются:</a:t>
            </a:r>
            <a:endParaRPr lang="ru-RU" sz="2000" dirty="0"/>
          </a:p>
        </p:txBody>
      </p:sp>
      <p:grpSp>
        <p:nvGrpSpPr>
          <p:cNvPr id="3" name="Группа 2"/>
          <p:cNvGrpSpPr/>
          <p:nvPr/>
        </p:nvGrpSpPr>
        <p:grpSpPr>
          <a:xfrm>
            <a:off x="829564" y="1439998"/>
            <a:ext cx="1340693" cy="4834053"/>
            <a:chOff x="829564" y="1439998"/>
            <a:chExt cx="1340693" cy="4834053"/>
          </a:xfrm>
        </p:grpSpPr>
        <p:sp>
          <p:nvSpPr>
            <p:cNvPr id="122" name="圆角矩形 118"/>
            <p:cNvSpPr/>
            <p:nvPr/>
          </p:nvSpPr>
          <p:spPr>
            <a:xfrm>
              <a:off x="848350" y="5462167"/>
              <a:ext cx="797550" cy="675980"/>
            </a:xfrm>
            <a:prstGeom prst="roundRect">
              <a:avLst>
                <a:gd name="adj" fmla="val 13889"/>
              </a:avLst>
            </a:prstGeom>
            <a:gradFill>
              <a:gsLst>
                <a:gs pos="100000">
                  <a:srgbClr val="F17445"/>
                </a:gs>
                <a:gs pos="0">
                  <a:srgbClr val="F17445">
                    <a:lumMod val="75000"/>
                  </a:srgbClr>
                </a:gs>
              </a:gsLst>
              <a:lin ang="5400000" scaled="1"/>
            </a:gradFill>
            <a:ln w="28575" cap="flat">
              <a:gradFill>
                <a:gsLst>
                  <a:gs pos="0">
                    <a:srgbClr val="F17445"/>
                  </a:gs>
                  <a:gs pos="100000">
                    <a:srgbClr val="F17445">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a:endParaRPr>
            </a:p>
          </p:txBody>
        </p:sp>
        <p:grpSp>
          <p:nvGrpSpPr>
            <p:cNvPr id="29" name="组合 88"/>
            <p:cNvGrpSpPr/>
            <p:nvPr/>
          </p:nvGrpSpPr>
          <p:grpSpPr>
            <a:xfrm>
              <a:off x="842597" y="1439998"/>
              <a:ext cx="1327660" cy="4834053"/>
              <a:chOff x="1657914" y="727667"/>
              <a:chExt cx="1327660" cy="4834053"/>
            </a:xfrm>
          </p:grpSpPr>
          <p:grpSp>
            <p:nvGrpSpPr>
              <p:cNvPr id="30" name="组合 89"/>
              <p:cNvGrpSpPr/>
              <p:nvPr/>
            </p:nvGrpSpPr>
            <p:grpSpPr>
              <a:xfrm>
                <a:off x="1685403" y="3784241"/>
                <a:ext cx="824056" cy="718814"/>
                <a:chOff x="2857499" y="1149477"/>
                <a:chExt cx="1098550" cy="958123"/>
              </a:xfrm>
            </p:grpSpPr>
            <p:sp>
              <p:nvSpPr>
                <p:cNvPr id="60" name="圆角矩形 119"/>
                <p:cNvSpPr/>
                <p:nvPr/>
              </p:nvSpPr>
              <p:spPr>
                <a:xfrm>
                  <a:off x="2857499" y="1149477"/>
                  <a:ext cx="1076325" cy="958123"/>
                </a:xfrm>
                <a:prstGeom prst="roundRect">
                  <a:avLst>
                    <a:gd name="adj" fmla="val 13889"/>
                  </a:avLst>
                </a:prstGeom>
                <a:gradFill>
                  <a:gsLst>
                    <a:gs pos="100000">
                      <a:srgbClr val="E94744"/>
                    </a:gs>
                    <a:gs pos="0">
                      <a:srgbClr val="E94744">
                        <a:lumMod val="75000"/>
                      </a:srgbClr>
                    </a:gs>
                  </a:gsLst>
                  <a:lin ang="5400000" scaled="1"/>
                </a:gradFill>
                <a:ln w="28575" cap="flat">
                  <a:gradFill>
                    <a:gsLst>
                      <a:gs pos="0">
                        <a:srgbClr val="E94744"/>
                      </a:gs>
                      <a:gs pos="100000">
                        <a:srgbClr val="E94744">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a:endParaRPr>
                </a:p>
              </p:txBody>
            </p:sp>
            <p:sp>
              <p:nvSpPr>
                <p:cNvPr id="61" name="圆角矩形 120"/>
                <p:cNvSpPr/>
                <p:nvPr/>
              </p:nvSpPr>
              <p:spPr>
                <a:xfrm>
                  <a:off x="2892834" y="1178024"/>
                  <a:ext cx="1063215" cy="901028"/>
                </a:xfrm>
                <a:prstGeom prst="roundRect">
                  <a:avLst>
                    <a:gd name="adj" fmla="val 13889"/>
                  </a:avLst>
                </a:prstGeom>
                <a:gradFill>
                  <a:gsLst>
                    <a:gs pos="100000">
                      <a:srgbClr val="E94744"/>
                    </a:gs>
                    <a:gs pos="0">
                      <a:srgbClr val="E94744">
                        <a:lumMod val="75000"/>
                      </a:srgbClr>
                    </a:gs>
                  </a:gsLst>
                  <a:lin ang="5400000" scaled="1"/>
                </a:gradFill>
                <a:ln w="28575" cap="flat">
                  <a:gradFill>
                    <a:gsLst>
                      <a:gs pos="0">
                        <a:srgbClr val="E94744"/>
                      </a:gs>
                      <a:gs pos="100000">
                        <a:srgbClr val="E94744">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a:endParaRPr>
                </a:p>
              </p:txBody>
            </p:sp>
          </p:grpSp>
          <p:grpSp>
            <p:nvGrpSpPr>
              <p:cNvPr id="31" name="组合 90"/>
              <p:cNvGrpSpPr/>
              <p:nvPr/>
            </p:nvGrpSpPr>
            <p:grpSpPr>
              <a:xfrm>
                <a:off x="1685403" y="2826407"/>
                <a:ext cx="824056" cy="718814"/>
                <a:chOff x="2857499" y="1149477"/>
                <a:chExt cx="1098550" cy="958123"/>
              </a:xfrm>
            </p:grpSpPr>
            <p:sp>
              <p:nvSpPr>
                <p:cNvPr id="58" name="圆角矩形 117"/>
                <p:cNvSpPr/>
                <p:nvPr/>
              </p:nvSpPr>
              <p:spPr>
                <a:xfrm>
                  <a:off x="2857499" y="1149477"/>
                  <a:ext cx="1076325" cy="958123"/>
                </a:xfrm>
                <a:prstGeom prst="roundRect">
                  <a:avLst>
                    <a:gd name="adj" fmla="val 13889"/>
                  </a:avLst>
                </a:prstGeom>
                <a:gradFill>
                  <a:gsLst>
                    <a:gs pos="100000">
                      <a:srgbClr val="F17445"/>
                    </a:gs>
                    <a:gs pos="0">
                      <a:srgbClr val="F17445">
                        <a:lumMod val="75000"/>
                      </a:srgbClr>
                    </a:gs>
                  </a:gsLst>
                  <a:lin ang="5400000" scaled="1"/>
                </a:gradFill>
                <a:ln w="28575" cap="flat">
                  <a:gradFill>
                    <a:gsLst>
                      <a:gs pos="0">
                        <a:srgbClr val="F17445"/>
                      </a:gs>
                      <a:gs pos="100000">
                        <a:srgbClr val="F17445">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a:endParaRPr>
                </a:p>
              </p:txBody>
            </p:sp>
            <p:sp>
              <p:nvSpPr>
                <p:cNvPr id="59" name="圆角矩形 118"/>
                <p:cNvSpPr/>
                <p:nvPr/>
              </p:nvSpPr>
              <p:spPr>
                <a:xfrm>
                  <a:off x="2892834" y="1178024"/>
                  <a:ext cx="1063215" cy="901028"/>
                </a:xfrm>
                <a:prstGeom prst="roundRect">
                  <a:avLst>
                    <a:gd name="adj" fmla="val 13889"/>
                  </a:avLst>
                </a:prstGeom>
                <a:gradFill>
                  <a:gsLst>
                    <a:gs pos="100000">
                      <a:srgbClr val="F17445"/>
                    </a:gs>
                    <a:gs pos="0">
                      <a:srgbClr val="F17445">
                        <a:lumMod val="75000"/>
                      </a:srgbClr>
                    </a:gs>
                  </a:gsLst>
                  <a:lin ang="5400000" scaled="1"/>
                </a:gradFill>
                <a:ln w="28575" cap="flat">
                  <a:gradFill>
                    <a:gsLst>
                      <a:gs pos="0">
                        <a:srgbClr val="F17445"/>
                      </a:gs>
                      <a:gs pos="100000">
                        <a:srgbClr val="F17445">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a:endParaRPr>
                </a:p>
              </p:txBody>
            </p:sp>
          </p:grpSp>
          <p:sp>
            <p:nvSpPr>
              <p:cNvPr id="32" name="矩形 91"/>
              <p:cNvSpPr/>
              <p:nvPr/>
            </p:nvSpPr>
            <p:spPr>
              <a:xfrm>
                <a:off x="2725735" y="727668"/>
                <a:ext cx="259839" cy="3966784"/>
              </a:xfrm>
              <a:prstGeom prst="rect">
                <a:avLst/>
              </a:prstGeom>
              <a:gradFill>
                <a:gsLst>
                  <a:gs pos="0">
                    <a:sysClr val="windowText" lastClr="000000">
                      <a:alpha val="8000"/>
                    </a:sysClr>
                  </a:gs>
                  <a:gs pos="100000">
                    <a:srgbClr val="F2F2F2">
                      <a:alpha val="0"/>
                    </a:srgbClr>
                  </a:gs>
                </a:gsLst>
                <a:lin ang="0" scaled="0"/>
              </a:gradFill>
              <a:ln w="25400" cap="flat" cmpd="sng" algn="ctr">
                <a:noFill/>
                <a:prstDash val="solid"/>
              </a:ln>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white"/>
                  </a:solidFill>
                  <a:effectLst/>
                  <a:uLnTx/>
                  <a:uFillTx/>
                  <a:latin typeface="Calibri"/>
                  <a:ea typeface="宋体"/>
                  <a:cs typeface="+mn-cs"/>
                </a:endParaRPr>
              </a:p>
            </p:txBody>
          </p:sp>
          <p:grpSp>
            <p:nvGrpSpPr>
              <p:cNvPr id="33" name="组合 92"/>
              <p:cNvGrpSpPr/>
              <p:nvPr/>
            </p:nvGrpSpPr>
            <p:grpSpPr>
              <a:xfrm>
                <a:off x="1685403" y="1888766"/>
                <a:ext cx="824056" cy="718814"/>
                <a:chOff x="2857499" y="1149477"/>
                <a:chExt cx="1098550" cy="958123"/>
              </a:xfrm>
            </p:grpSpPr>
            <p:sp>
              <p:nvSpPr>
                <p:cNvPr id="56" name="圆角矩形 115"/>
                <p:cNvSpPr/>
                <p:nvPr/>
              </p:nvSpPr>
              <p:spPr>
                <a:xfrm>
                  <a:off x="2857499" y="1149477"/>
                  <a:ext cx="1076325" cy="958123"/>
                </a:xfrm>
                <a:prstGeom prst="roundRect">
                  <a:avLst>
                    <a:gd name="adj" fmla="val 13889"/>
                  </a:avLst>
                </a:prstGeom>
                <a:gradFill>
                  <a:gsLst>
                    <a:gs pos="100000">
                      <a:srgbClr val="E94744"/>
                    </a:gs>
                    <a:gs pos="0">
                      <a:srgbClr val="E94744">
                        <a:lumMod val="75000"/>
                      </a:srgbClr>
                    </a:gs>
                  </a:gsLst>
                  <a:lin ang="5400000" scaled="1"/>
                </a:gradFill>
                <a:ln w="28575" cap="flat">
                  <a:gradFill>
                    <a:gsLst>
                      <a:gs pos="0">
                        <a:srgbClr val="E94744"/>
                      </a:gs>
                      <a:gs pos="100000">
                        <a:srgbClr val="E94744">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a:endParaRPr>
                </a:p>
              </p:txBody>
            </p:sp>
            <p:sp>
              <p:nvSpPr>
                <p:cNvPr id="57" name="圆角矩形 116"/>
                <p:cNvSpPr/>
                <p:nvPr/>
              </p:nvSpPr>
              <p:spPr>
                <a:xfrm>
                  <a:off x="2892834" y="1178024"/>
                  <a:ext cx="1063215" cy="901028"/>
                </a:xfrm>
                <a:prstGeom prst="roundRect">
                  <a:avLst>
                    <a:gd name="adj" fmla="val 13889"/>
                  </a:avLst>
                </a:prstGeom>
                <a:gradFill>
                  <a:gsLst>
                    <a:gs pos="100000">
                      <a:srgbClr val="E94744"/>
                    </a:gs>
                    <a:gs pos="0">
                      <a:srgbClr val="E94744">
                        <a:lumMod val="75000"/>
                      </a:srgbClr>
                    </a:gs>
                  </a:gsLst>
                  <a:lin ang="5400000" scaled="1"/>
                </a:gradFill>
                <a:ln w="28575" cap="flat">
                  <a:gradFill>
                    <a:gsLst>
                      <a:gs pos="0">
                        <a:srgbClr val="E94744"/>
                      </a:gs>
                      <a:gs pos="100000">
                        <a:srgbClr val="E94744">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a:endParaRPr>
                </a:p>
              </p:txBody>
            </p:sp>
          </p:grpSp>
          <p:grpSp>
            <p:nvGrpSpPr>
              <p:cNvPr id="34" name="组合 93"/>
              <p:cNvGrpSpPr/>
              <p:nvPr/>
            </p:nvGrpSpPr>
            <p:grpSpPr>
              <a:xfrm>
                <a:off x="1685403" y="949982"/>
                <a:ext cx="824056" cy="718814"/>
                <a:chOff x="2857499" y="1149477"/>
                <a:chExt cx="1098550" cy="958123"/>
              </a:xfrm>
            </p:grpSpPr>
            <p:sp>
              <p:nvSpPr>
                <p:cNvPr id="54" name="圆角矩形 113"/>
                <p:cNvSpPr/>
                <p:nvPr/>
              </p:nvSpPr>
              <p:spPr>
                <a:xfrm>
                  <a:off x="2857499" y="1149477"/>
                  <a:ext cx="1076325" cy="958123"/>
                </a:xfrm>
                <a:prstGeom prst="roundRect">
                  <a:avLst>
                    <a:gd name="adj" fmla="val 13889"/>
                  </a:avLst>
                </a:prstGeom>
                <a:gradFill>
                  <a:gsLst>
                    <a:gs pos="100000">
                      <a:srgbClr val="F17445"/>
                    </a:gs>
                    <a:gs pos="0">
                      <a:srgbClr val="F17445">
                        <a:lumMod val="75000"/>
                      </a:srgbClr>
                    </a:gs>
                  </a:gsLst>
                  <a:lin ang="5400000" scaled="1"/>
                </a:gradFill>
                <a:ln w="28575" cap="flat">
                  <a:gradFill>
                    <a:gsLst>
                      <a:gs pos="0">
                        <a:srgbClr val="F17445"/>
                      </a:gs>
                      <a:gs pos="100000">
                        <a:srgbClr val="F17445">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a:endParaRPr>
                </a:p>
              </p:txBody>
            </p:sp>
            <p:sp>
              <p:nvSpPr>
                <p:cNvPr id="55" name="圆角矩形 114"/>
                <p:cNvSpPr/>
                <p:nvPr/>
              </p:nvSpPr>
              <p:spPr>
                <a:xfrm>
                  <a:off x="2892834" y="1178024"/>
                  <a:ext cx="1063215" cy="901028"/>
                </a:xfrm>
                <a:prstGeom prst="roundRect">
                  <a:avLst>
                    <a:gd name="adj" fmla="val 13889"/>
                  </a:avLst>
                </a:prstGeom>
                <a:gradFill>
                  <a:gsLst>
                    <a:gs pos="100000">
                      <a:srgbClr val="F17445"/>
                    </a:gs>
                    <a:gs pos="0">
                      <a:srgbClr val="F17445">
                        <a:lumMod val="75000"/>
                      </a:srgbClr>
                    </a:gs>
                  </a:gsLst>
                  <a:lin ang="5400000" scaled="1"/>
                </a:gradFill>
                <a:ln w="28575" cap="flat">
                  <a:gradFill>
                    <a:gsLst>
                      <a:gs pos="0">
                        <a:srgbClr val="F17445"/>
                      </a:gs>
                      <a:gs pos="100000">
                        <a:srgbClr val="F17445">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a:endParaRPr>
                </a:p>
              </p:txBody>
            </p:sp>
          </p:grpSp>
          <p:sp>
            <p:nvSpPr>
              <p:cNvPr id="35" name="矩形 94"/>
              <p:cNvSpPr/>
              <p:nvPr/>
            </p:nvSpPr>
            <p:spPr>
              <a:xfrm>
                <a:off x="2399116" y="727667"/>
                <a:ext cx="339555" cy="4834053"/>
              </a:xfrm>
              <a:prstGeom prst="rect">
                <a:avLst/>
              </a:prstGeom>
              <a:solidFill>
                <a:srgbClr val="F2F2F2"/>
              </a:solidFill>
              <a:ln w="25400" cap="flat" cmpd="sng" algn="ctr">
                <a:noFill/>
                <a:prstDash val="solid"/>
              </a:ln>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white"/>
                  </a:solidFill>
                  <a:effectLst/>
                  <a:uLnTx/>
                  <a:uFillTx/>
                  <a:latin typeface="Calibri"/>
                  <a:ea typeface="宋体"/>
                  <a:cs typeface="+mn-cs"/>
                </a:endParaRPr>
              </a:p>
            </p:txBody>
          </p:sp>
          <p:pic>
            <p:nvPicPr>
              <p:cNvPr id="36" name="图片 95"/>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rot="5400000">
                <a:off x="317863" y="2653199"/>
                <a:ext cx="4005115" cy="154055"/>
              </a:xfrm>
              <a:prstGeom prst="rect">
                <a:avLst/>
              </a:prstGeom>
            </p:spPr>
          </p:pic>
          <p:sp>
            <p:nvSpPr>
              <p:cNvPr id="37" name="流程图: 手动输入 32"/>
              <p:cNvSpPr/>
              <p:nvPr/>
            </p:nvSpPr>
            <p:spPr>
              <a:xfrm flipH="1" flipV="1">
                <a:off x="2725864" y="727668"/>
                <a:ext cx="259241" cy="69081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0 w 10000"/>
                  <a:gd name="connsiteY0-2" fmla="*/ 6677 h 10000"/>
                  <a:gd name="connsiteX1-3" fmla="*/ 10000 w 10000"/>
                  <a:gd name="connsiteY1-4" fmla="*/ 0 h 10000"/>
                  <a:gd name="connsiteX2-5" fmla="*/ 10000 w 10000"/>
                  <a:gd name="connsiteY2-6" fmla="*/ 10000 h 10000"/>
                  <a:gd name="connsiteX3-7" fmla="*/ 0 w 10000"/>
                  <a:gd name="connsiteY3-8" fmla="*/ 10000 h 10000"/>
                  <a:gd name="connsiteX4-9" fmla="*/ 0 w 10000"/>
                  <a:gd name="connsiteY4-10" fmla="*/ 6677 h 10000"/>
                  <a:gd name="connsiteX0-11" fmla="*/ 0 w 10000"/>
                  <a:gd name="connsiteY0-12" fmla="*/ 6875 h 10000"/>
                  <a:gd name="connsiteX1-13" fmla="*/ 10000 w 10000"/>
                  <a:gd name="connsiteY1-14" fmla="*/ 0 h 10000"/>
                  <a:gd name="connsiteX2-15" fmla="*/ 10000 w 10000"/>
                  <a:gd name="connsiteY2-16" fmla="*/ 10000 h 10000"/>
                  <a:gd name="connsiteX3-17" fmla="*/ 0 w 10000"/>
                  <a:gd name="connsiteY3-18" fmla="*/ 10000 h 10000"/>
                  <a:gd name="connsiteX4-19" fmla="*/ 0 w 10000"/>
                  <a:gd name="connsiteY4-20" fmla="*/ 6875 h 10000"/>
                  <a:gd name="connsiteX0-21" fmla="*/ 0 w 10185"/>
                  <a:gd name="connsiteY0-22" fmla="*/ 6624 h 10000"/>
                  <a:gd name="connsiteX1-23" fmla="*/ 10185 w 10185"/>
                  <a:gd name="connsiteY1-24" fmla="*/ 0 h 10000"/>
                  <a:gd name="connsiteX2-25" fmla="*/ 10185 w 10185"/>
                  <a:gd name="connsiteY2-26" fmla="*/ 10000 h 10000"/>
                  <a:gd name="connsiteX3-27" fmla="*/ 185 w 10185"/>
                  <a:gd name="connsiteY3-28" fmla="*/ 10000 h 10000"/>
                  <a:gd name="connsiteX4-29" fmla="*/ 0 w 10185"/>
                  <a:gd name="connsiteY4-30" fmla="*/ 6624 h 10000"/>
                  <a:gd name="connsiteX0-31" fmla="*/ 0 w 10092"/>
                  <a:gd name="connsiteY0-32" fmla="*/ 8092 h 10000"/>
                  <a:gd name="connsiteX1-33" fmla="*/ 10092 w 10092"/>
                  <a:gd name="connsiteY1-34" fmla="*/ 0 h 10000"/>
                  <a:gd name="connsiteX2-35" fmla="*/ 10092 w 10092"/>
                  <a:gd name="connsiteY2-36" fmla="*/ 10000 h 10000"/>
                  <a:gd name="connsiteX3-37" fmla="*/ 92 w 10092"/>
                  <a:gd name="connsiteY3-38" fmla="*/ 10000 h 10000"/>
                  <a:gd name="connsiteX4-39" fmla="*/ 0 w 10092"/>
                  <a:gd name="connsiteY4-40" fmla="*/ 8092 h 10000"/>
                  <a:gd name="connsiteX0-41" fmla="*/ 0 w 10092"/>
                  <a:gd name="connsiteY0-42" fmla="*/ 8736 h 10000"/>
                  <a:gd name="connsiteX1-43" fmla="*/ 10092 w 10092"/>
                  <a:gd name="connsiteY1-44" fmla="*/ 0 h 10000"/>
                  <a:gd name="connsiteX2-45" fmla="*/ 10092 w 10092"/>
                  <a:gd name="connsiteY2-46" fmla="*/ 10000 h 10000"/>
                  <a:gd name="connsiteX3-47" fmla="*/ 92 w 10092"/>
                  <a:gd name="connsiteY3-48" fmla="*/ 10000 h 10000"/>
                  <a:gd name="connsiteX4-49" fmla="*/ 0 w 10092"/>
                  <a:gd name="connsiteY4-50" fmla="*/ 8736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92" h="10000">
                    <a:moveTo>
                      <a:pt x="0" y="8736"/>
                    </a:moveTo>
                    <a:lnTo>
                      <a:pt x="10092" y="0"/>
                    </a:lnTo>
                    <a:lnTo>
                      <a:pt x="10092" y="10000"/>
                    </a:lnTo>
                    <a:lnTo>
                      <a:pt x="92" y="10000"/>
                    </a:lnTo>
                    <a:cubicBezTo>
                      <a:pt x="30" y="8875"/>
                      <a:pt x="62" y="9861"/>
                      <a:pt x="0" y="8736"/>
                    </a:cubicBezTo>
                    <a:close/>
                  </a:path>
                </a:pathLst>
              </a:custGeom>
              <a:gradFill>
                <a:gsLst>
                  <a:gs pos="0">
                    <a:sysClr val="windowText" lastClr="000000">
                      <a:alpha val="21000"/>
                    </a:sysClr>
                  </a:gs>
                  <a:gs pos="100000">
                    <a:srgbClr val="F2F2F2">
                      <a:alpha val="0"/>
                    </a:srgbClr>
                  </a:gs>
                </a:gsLst>
                <a:lin ang="10800000" scaled="0"/>
              </a:gradFill>
              <a:ln w="25400" cap="flat" cmpd="sng" algn="ctr">
                <a:noFill/>
                <a:prstDash val="solid"/>
              </a:ln>
              <a:effectLst>
                <a:softEdge rad="25400"/>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white"/>
                  </a:solidFill>
                  <a:effectLst/>
                  <a:uLnTx/>
                  <a:uFillTx/>
                  <a:latin typeface="Calibri"/>
                  <a:ea typeface="宋体"/>
                  <a:cs typeface="+mn-cs"/>
                </a:endParaRPr>
              </a:p>
            </p:txBody>
          </p:sp>
          <p:sp>
            <p:nvSpPr>
              <p:cNvPr id="38" name="梯形 97"/>
              <p:cNvSpPr/>
              <p:nvPr/>
            </p:nvSpPr>
            <p:spPr>
              <a:xfrm rot="5400000">
                <a:off x="2329094" y="1651152"/>
                <a:ext cx="1047520" cy="259446"/>
              </a:xfrm>
              <a:prstGeom prst="trapezoid">
                <a:avLst>
                  <a:gd name="adj" fmla="val 173951"/>
                </a:avLst>
              </a:prstGeom>
              <a:gradFill>
                <a:gsLst>
                  <a:gs pos="100000">
                    <a:sysClr val="windowText" lastClr="000000">
                      <a:alpha val="21000"/>
                    </a:sysClr>
                  </a:gs>
                  <a:gs pos="0">
                    <a:srgbClr val="F2F2F2">
                      <a:alpha val="0"/>
                    </a:srgbClr>
                  </a:gs>
                </a:gsLst>
                <a:lin ang="5400000" scaled="0"/>
              </a:gradFill>
              <a:ln w="25400" cap="flat" cmpd="sng" algn="ctr">
                <a:noFill/>
                <a:prstDash val="solid"/>
              </a:ln>
              <a:effectLst>
                <a:softEdge rad="25400"/>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white"/>
                  </a:solidFill>
                  <a:effectLst/>
                  <a:uLnTx/>
                  <a:uFillTx/>
                  <a:latin typeface="Calibri"/>
                  <a:ea typeface="宋体"/>
                  <a:cs typeface="+mn-cs"/>
                </a:endParaRPr>
              </a:p>
            </p:txBody>
          </p:sp>
          <p:sp>
            <p:nvSpPr>
              <p:cNvPr id="39" name="梯形 98"/>
              <p:cNvSpPr/>
              <p:nvPr/>
            </p:nvSpPr>
            <p:spPr>
              <a:xfrm rot="5400000">
                <a:off x="2329094" y="2588189"/>
                <a:ext cx="1047520" cy="259446"/>
              </a:xfrm>
              <a:prstGeom prst="trapezoid">
                <a:avLst>
                  <a:gd name="adj" fmla="val 173951"/>
                </a:avLst>
              </a:prstGeom>
              <a:gradFill>
                <a:gsLst>
                  <a:gs pos="100000">
                    <a:sysClr val="windowText" lastClr="000000">
                      <a:alpha val="21000"/>
                    </a:sysClr>
                  </a:gs>
                  <a:gs pos="0">
                    <a:srgbClr val="F2F2F2">
                      <a:alpha val="0"/>
                    </a:srgbClr>
                  </a:gs>
                </a:gsLst>
                <a:lin ang="5400000" scaled="0"/>
              </a:gradFill>
              <a:ln w="25400" cap="flat" cmpd="sng" algn="ctr">
                <a:noFill/>
                <a:prstDash val="solid"/>
              </a:ln>
              <a:effectLst>
                <a:softEdge rad="25400"/>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white"/>
                  </a:solidFill>
                  <a:effectLst/>
                  <a:uLnTx/>
                  <a:uFillTx/>
                  <a:latin typeface="Calibri"/>
                  <a:ea typeface="宋体"/>
                  <a:cs typeface="+mn-cs"/>
                </a:endParaRPr>
              </a:p>
            </p:txBody>
          </p:sp>
          <p:sp>
            <p:nvSpPr>
              <p:cNvPr id="40" name="梯形 99"/>
              <p:cNvSpPr/>
              <p:nvPr/>
            </p:nvSpPr>
            <p:spPr>
              <a:xfrm rot="5400000">
                <a:off x="2329094" y="3508704"/>
                <a:ext cx="1047520" cy="259446"/>
              </a:xfrm>
              <a:prstGeom prst="trapezoid">
                <a:avLst>
                  <a:gd name="adj" fmla="val 173951"/>
                </a:avLst>
              </a:prstGeom>
              <a:gradFill>
                <a:gsLst>
                  <a:gs pos="100000">
                    <a:sysClr val="windowText" lastClr="000000">
                      <a:alpha val="21000"/>
                    </a:sysClr>
                  </a:gs>
                  <a:gs pos="0">
                    <a:srgbClr val="F2F2F2">
                      <a:alpha val="0"/>
                    </a:srgbClr>
                  </a:gs>
                </a:gsLst>
                <a:lin ang="5400000" scaled="0"/>
              </a:gradFill>
              <a:ln w="25400" cap="flat" cmpd="sng" algn="ctr">
                <a:noFill/>
                <a:prstDash val="solid"/>
              </a:ln>
              <a:effectLst>
                <a:softEdge rad="25400"/>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white"/>
                  </a:solidFill>
                  <a:effectLst/>
                  <a:uLnTx/>
                  <a:uFillTx/>
                  <a:latin typeface="Calibri"/>
                  <a:ea typeface="宋体"/>
                  <a:cs typeface="+mn-cs"/>
                </a:endParaRPr>
              </a:p>
            </p:txBody>
          </p:sp>
          <p:sp>
            <p:nvSpPr>
              <p:cNvPr id="41" name="流程图: 手动输入 32"/>
              <p:cNvSpPr/>
              <p:nvPr/>
            </p:nvSpPr>
            <p:spPr>
              <a:xfrm flipH="1">
                <a:off x="2725864" y="4022647"/>
                <a:ext cx="259241" cy="67180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0 w 10000"/>
                  <a:gd name="connsiteY0-2" fmla="*/ 6677 h 10000"/>
                  <a:gd name="connsiteX1-3" fmla="*/ 10000 w 10000"/>
                  <a:gd name="connsiteY1-4" fmla="*/ 0 h 10000"/>
                  <a:gd name="connsiteX2-5" fmla="*/ 10000 w 10000"/>
                  <a:gd name="connsiteY2-6" fmla="*/ 10000 h 10000"/>
                  <a:gd name="connsiteX3-7" fmla="*/ 0 w 10000"/>
                  <a:gd name="connsiteY3-8" fmla="*/ 10000 h 10000"/>
                  <a:gd name="connsiteX4-9" fmla="*/ 0 w 10000"/>
                  <a:gd name="connsiteY4-10" fmla="*/ 6677 h 10000"/>
                  <a:gd name="connsiteX0-11" fmla="*/ 0 w 10000"/>
                  <a:gd name="connsiteY0-12" fmla="*/ 6875 h 10000"/>
                  <a:gd name="connsiteX1-13" fmla="*/ 10000 w 10000"/>
                  <a:gd name="connsiteY1-14" fmla="*/ 0 h 10000"/>
                  <a:gd name="connsiteX2-15" fmla="*/ 10000 w 10000"/>
                  <a:gd name="connsiteY2-16" fmla="*/ 10000 h 10000"/>
                  <a:gd name="connsiteX3-17" fmla="*/ 0 w 10000"/>
                  <a:gd name="connsiteY3-18" fmla="*/ 10000 h 10000"/>
                  <a:gd name="connsiteX4-19" fmla="*/ 0 w 10000"/>
                  <a:gd name="connsiteY4-20" fmla="*/ 6875 h 10000"/>
                  <a:gd name="connsiteX0-21" fmla="*/ 0 w 10185"/>
                  <a:gd name="connsiteY0-22" fmla="*/ 6624 h 10000"/>
                  <a:gd name="connsiteX1-23" fmla="*/ 10185 w 10185"/>
                  <a:gd name="connsiteY1-24" fmla="*/ 0 h 10000"/>
                  <a:gd name="connsiteX2-25" fmla="*/ 10185 w 10185"/>
                  <a:gd name="connsiteY2-26" fmla="*/ 10000 h 10000"/>
                  <a:gd name="connsiteX3-27" fmla="*/ 185 w 10185"/>
                  <a:gd name="connsiteY3-28" fmla="*/ 10000 h 10000"/>
                  <a:gd name="connsiteX4-29" fmla="*/ 0 w 10185"/>
                  <a:gd name="connsiteY4-30" fmla="*/ 6624 h 10000"/>
                  <a:gd name="connsiteX0-31" fmla="*/ 0 w 10092"/>
                  <a:gd name="connsiteY0-32" fmla="*/ 8092 h 10000"/>
                  <a:gd name="connsiteX1-33" fmla="*/ 10092 w 10092"/>
                  <a:gd name="connsiteY1-34" fmla="*/ 0 h 10000"/>
                  <a:gd name="connsiteX2-35" fmla="*/ 10092 w 10092"/>
                  <a:gd name="connsiteY2-36" fmla="*/ 10000 h 10000"/>
                  <a:gd name="connsiteX3-37" fmla="*/ 92 w 10092"/>
                  <a:gd name="connsiteY3-38" fmla="*/ 10000 h 10000"/>
                  <a:gd name="connsiteX4-39" fmla="*/ 0 w 10092"/>
                  <a:gd name="connsiteY4-40" fmla="*/ 8092 h 10000"/>
                  <a:gd name="connsiteX0-41" fmla="*/ 0 w 10092"/>
                  <a:gd name="connsiteY0-42" fmla="*/ 8736 h 10000"/>
                  <a:gd name="connsiteX1-43" fmla="*/ 10092 w 10092"/>
                  <a:gd name="connsiteY1-44" fmla="*/ 0 h 10000"/>
                  <a:gd name="connsiteX2-45" fmla="*/ 10092 w 10092"/>
                  <a:gd name="connsiteY2-46" fmla="*/ 10000 h 10000"/>
                  <a:gd name="connsiteX3-47" fmla="*/ 92 w 10092"/>
                  <a:gd name="connsiteY3-48" fmla="*/ 10000 h 10000"/>
                  <a:gd name="connsiteX4-49" fmla="*/ 0 w 10092"/>
                  <a:gd name="connsiteY4-50" fmla="*/ 8736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92" h="10000">
                    <a:moveTo>
                      <a:pt x="0" y="8736"/>
                    </a:moveTo>
                    <a:lnTo>
                      <a:pt x="10092" y="0"/>
                    </a:lnTo>
                    <a:lnTo>
                      <a:pt x="10092" y="10000"/>
                    </a:lnTo>
                    <a:lnTo>
                      <a:pt x="92" y="10000"/>
                    </a:lnTo>
                    <a:cubicBezTo>
                      <a:pt x="30" y="8875"/>
                      <a:pt x="62" y="9861"/>
                      <a:pt x="0" y="8736"/>
                    </a:cubicBezTo>
                    <a:close/>
                  </a:path>
                </a:pathLst>
              </a:custGeom>
              <a:gradFill>
                <a:gsLst>
                  <a:gs pos="0">
                    <a:sysClr val="windowText" lastClr="000000">
                      <a:alpha val="21000"/>
                    </a:sysClr>
                  </a:gs>
                  <a:gs pos="100000">
                    <a:srgbClr val="F2F2F2">
                      <a:alpha val="0"/>
                    </a:srgbClr>
                  </a:gs>
                </a:gsLst>
                <a:lin ang="10800000" scaled="0"/>
              </a:gradFill>
              <a:ln w="25400" cap="flat" cmpd="sng" algn="ctr">
                <a:noFill/>
                <a:prstDash val="solid"/>
              </a:ln>
              <a:effectLst>
                <a:softEdge rad="25400"/>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white"/>
                  </a:solidFill>
                  <a:effectLst/>
                  <a:uLnTx/>
                  <a:uFillTx/>
                  <a:latin typeface="Calibri"/>
                  <a:ea typeface="宋体"/>
                  <a:cs typeface="+mn-cs"/>
                </a:endParaRPr>
              </a:p>
            </p:txBody>
          </p:sp>
          <p:sp>
            <p:nvSpPr>
              <p:cNvPr id="52" name="文本框 40"/>
              <p:cNvSpPr txBox="1"/>
              <p:nvPr/>
            </p:nvSpPr>
            <p:spPr>
              <a:xfrm>
                <a:off x="1657917" y="1014436"/>
                <a:ext cx="773021" cy="553998"/>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zh-CN" sz="3000" b="0" i="0" u="none" strike="noStrike" kern="0" cap="none" spc="0" normalizeH="0" baseline="0" noProof="0" dirty="0">
                    <a:ln>
                      <a:noFill/>
                    </a:ln>
                    <a:solidFill>
                      <a:prstClr val="white"/>
                    </a:solidFill>
                    <a:effectLst/>
                    <a:uLnTx/>
                    <a:uFillTx/>
                    <a:latin typeface="Impact" panose="020B0806030902050204" pitchFamily="34" charset="0"/>
                    <a:ea typeface="宋体"/>
                  </a:rPr>
                  <a:t>01</a:t>
                </a:r>
                <a:endParaRPr kumimoji="0" lang="zh-CN" altLang="en-US" sz="3000" b="0" i="0" u="none" strike="noStrike" kern="0" cap="none" spc="0" normalizeH="0" baseline="0" noProof="0" dirty="0">
                  <a:ln>
                    <a:noFill/>
                  </a:ln>
                  <a:solidFill>
                    <a:prstClr val="white"/>
                  </a:solidFill>
                  <a:effectLst/>
                  <a:uLnTx/>
                  <a:uFillTx/>
                  <a:latin typeface="Impact" panose="020B0806030902050204" pitchFamily="34" charset="0"/>
                  <a:ea typeface="宋体"/>
                </a:endParaRPr>
              </a:p>
            </p:txBody>
          </p:sp>
          <p:sp>
            <p:nvSpPr>
              <p:cNvPr id="50" name="文本框 43"/>
              <p:cNvSpPr txBox="1"/>
              <p:nvPr/>
            </p:nvSpPr>
            <p:spPr>
              <a:xfrm>
                <a:off x="1657917" y="1942551"/>
                <a:ext cx="773022" cy="553998"/>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zh-CN" sz="3000" b="0" i="0" u="none" strike="noStrike" kern="0" cap="none" spc="0" normalizeH="0" baseline="0" noProof="0" dirty="0">
                    <a:ln>
                      <a:noFill/>
                    </a:ln>
                    <a:solidFill>
                      <a:prstClr val="white"/>
                    </a:solidFill>
                    <a:effectLst/>
                    <a:uLnTx/>
                    <a:uFillTx/>
                    <a:latin typeface="Impact" panose="020B0806030902050204" pitchFamily="34" charset="0"/>
                    <a:ea typeface="宋体"/>
                  </a:rPr>
                  <a:t>02</a:t>
                </a:r>
                <a:endParaRPr kumimoji="0" lang="zh-CN" altLang="en-US" sz="3000" b="0" i="0" u="none" strike="noStrike" kern="0" cap="none" spc="0" normalizeH="0" baseline="0" noProof="0" dirty="0">
                  <a:ln>
                    <a:noFill/>
                  </a:ln>
                  <a:solidFill>
                    <a:prstClr val="white"/>
                  </a:solidFill>
                  <a:effectLst/>
                  <a:uLnTx/>
                  <a:uFillTx/>
                  <a:latin typeface="Impact" panose="020B0806030902050204" pitchFamily="34" charset="0"/>
                  <a:ea typeface="宋体"/>
                </a:endParaRPr>
              </a:p>
            </p:txBody>
          </p:sp>
          <p:sp>
            <p:nvSpPr>
              <p:cNvPr id="48" name="文本框 46"/>
              <p:cNvSpPr txBox="1"/>
              <p:nvPr/>
            </p:nvSpPr>
            <p:spPr>
              <a:xfrm>
                <a:off x="1671386" y="2860576"/>
                <a:ext cx="773020" cy="553998"/>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zh-CN" sz="3000" b="0" i="0" u="none" strike="noStrike" kern="0" cap="none" spc="0" normalizeH="0" baseline="0" noProof="0" dirty="0">
                    <a:ln>
                      <a:noFill/>
                    </a:ln>
                    <a:solidFill>
                      <a:prstClr val="white"/>
                    </a:solidFill>
                    <a:effectLst/>
                    <a:uLnTx/>
                    <a:uFillTx/>
                    <a:latin typeface="Impact" panose="020B0806030902050204" pitchFamily="34" charset="0"/>
                    <a:ea typeface="宋体"/>
                  </a:rPr>
                  <a:t>03</a:t>
                </a:r>
                <a:endParaRPr kumimoji="0" lang="zh-CN" altLang="en-US" sz="3000" b="0" i="0" u="none" strike="noStrike" kern="0" cap="none" spc="0" normalizeH="0" baseline="0" noProof="0" dirty="0">
                  <a:ln>
                    <a:noFill/>
                  </a:ln>
                  <a:solidFill>
                    <a:prstClr val="white"/>
                  </a:solidFill>
                  <a:effectLst/>
                  <a:uLnTx/>
                  <a:uFillTx/>
                  <a:latin typeface="Impact" panose="020B0806030902050204" pitchFamily="34" charset="0"/>
                  <a:ea typeface="宋体"/>
                </a:endParaRPr>
              </a:p>
            </p:txBody>
          </p:sp>
          <p:sp>
            <p:nvSpPr>
              <p:cNvPr id="46" name="文本框 49"/>
              <p:cNvSpPr txBox="1"/>
              <p:nvPr/>
            </p:nvSpPr>
            <p:spPr>
              <a:xfrm>
                <a:off x="1657914" y="3818745"/>
                <a:ext cx="773021" cy="553998"/>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zh-CN" sz="3000" b="0" i="0" u="none" strike="noStrike" kern="0" cap="none" spc="0" normalizeH="0" baseline="0" noProof="0" dirty="0">
                    <a:ln>
                      <a:noFill/>
                    </a:ln>
                    <a:solidFill>
                      <a:prstClr val="white"/>
                    </a:solidFill>
                    <a:effectLst/>
                    <a:uLnTx/>
                    <a:uFillTx/>
                    <a:latin typeface="Impact" panose="020B0806030902050204" pitchFamily="34" charset="0"/>
                    <a:ea typeface="宋体"/>
                  </a:rPr>
                  <a:t>04</a:t>
                </a:r>
                <a:endParaRPr kumimoji="0" lang="zh-CN" altLang="en-US" sz="3000" b="0" i="0" u="none" strike="noStrike" kern="0" cap="none" spc="0" normalizeH="0" baseline="0" noProof="0" dirty="0">
                  <a:ln>
                    <a:noFill/>
                  </a:ln>
                  <a:solidFill>
                    <a:prstClr val="white"/>
                  </a:solidFill>
                  <a:effectLst/>
                  <a:uLnTx/>
                  <a:uFillTx/>
                  <a:latin typeface="Impact" panose="020B0806030902050204" pitchFamily="34" charset="0"/>
                  <a:ea typeface="宋体"/>
                </a:endParaRPr>
              </a:p>
            </p:txBody>
          </p:sp>
        </p:grpSp>
        <p:sp>
          <p:nvSpPr>
            <p:cNvPr id="124" name="文本框 49"/>
            <p:cNvSpPr txBox="1"/>
            <p:nvPr/>
          </p:nvSpPr>
          <p:spPr>
            <a:xfrm>
              <a:off x="829564" y="5488284"/>
              <a:ext cx="773021" cy="553998"/>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zh-CN" sz="3000" b="0" i="0" u="none" strike="noStrike" kern="0" cap="none" spc="0" normalizeH="0" baseline="0" noProof="0" dirty="0">
                  <a:ln>
                    <a:noFill/>
                  </a:ln>
                  <a:solidFill>
                    <a:prstClr val="white"/>
                  </a:solidFill>
                  <a:effectLst/>
                  <a:uLnTx/>
                  <a:uFillTx/>
                  <a:latin typeface="Impact" panose="020B0806030902050204" pitchFamily="34" charset="0"/>
                  <a:ea typeface="宋体"/>
                </a:rPr>
                <a:t>0</a:t>
              </a:r>
              <a:r>
                <a:rPr kumimoji="0" lang="ru-RU" altLang="zh-CN" sz="3000" b="0" i="0" u="none" strike="noStrike" kern="0" cap="none" spc="0" normalizeH="0" baseline="0" noProof="0" dirty="0">
                  <a:ln>
                    <a:noFill/>
                  </a:ln>
                  <a:solidFill>
                    <a:prstClr val="white"/>
                  </a:solidFill>
                  <a:effectLst/>
                  <a:uLnTx/>
                  <a:uFillTx/>
                  <a:latin typeface="Impact" panose="020B0806030902050204" pitchFamily="34" charset="0"/>
                  <a:ea typeface="宋体"/>
                </a:rPr>
                <a:t>5</a:t>
              </a:r>
              <a:endParaRPr kumimoji="0" lang="zh-CN" altLang="en-US" sz="3000" b="0" i="0" u="none" strike="noStrike" kern="0" cap="none" spc="0" normalizeH="0" baseline="0" noProof="0" dirty="0">
                <a:ln>
                  <a:noFill/>
                </a:ln>
                <a:solidFill>
                  <a:prstClr val="white"/>
                </a:solidFill>
                <a:effectLst/>
                <a:uLnTx/>
                <a:uFillTx/>
                <a:latin typeface="Impact" panose="020B0806030902050204" pitchFamily="34" charset="0"/>
                <a:ea typeface="宋体"/>
              </a:endParaRPr>
            </a:p>
          </p:txBody>
        </p:sp>
        <p:sp>
          <p:nvSpPr>
            <p:cNvPr id="179" name="流程图: 手动输入 32"/>
            <p:cNvSpPr/>
            <p:nvPr/>
          </p:nvSpPr>
          <p:spPr>
            <a:xfrm flipH="1">
              <a:off x="1892524" y="5740846"/>
              <a:ext cx="259241" cy="45873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0 w 10000"/>
                <a:gd name="connsiteY0-2" fmla="*/ 6677 h 10000"/>
                <a:gd name="connsiteX1-3" fmla="*/ 10000 w 10000"/>
                <a:gd name="connsiteY1-4" fmla="*/ 0 h 10000"/>
                <a:gd name="connsiteX2-5" fmla="*/ 10000 w 10000"/>
                <a:gd name="connsiteY2-6" fmla="*/ 10000 h 10000"/>
                <a:gd name="connsiteX3-7" fmla="*/ 0 w 10000"/>
                <a:gd name="connsiteY3-8" fmla="*/ 10000 h 10000"/>
                <a:gd name="connsiteX4-9" fmla="*/ 0 w 10000"/>
                <a:gd name="connsiteY4-10" fmla="*/ 6677 h 10000"/>
                <a:gd name="connsiteX0-11" fmla="*/ 0 w 10000"/>
                <a:gd name="connsiteY0-12" fmla="*/ 6875 h 10000"/>
                <a:gd name="connsiteX1-13" fmla="*/ 10000 w 10000"/>
                <a:gd name="connsiteY1-14" fmla="*/ 0 h 10000"/>
                <a:gd name="connsiteX2-15" fmla="*/ 10000 w 10000"/>
                <a:gd name="connsiteY2-16" fmla="*/ 10000 h 10000"/>
                <a:gd name="connsiteX3-17" fmla="*/ 0 w 10000"/>
                <a:gd name="connsiteY3-18" fmla="*/ 10000 h 10000"/>
                <a:gd name="connsiteX4-19" fmla="*/ 0 w 10000"/>
                <a:gd name="connsiteY4-20" fmla="*/ 6875 h 10000"/>
                <a:gd name="connsiteX0-21" fmla="*/ 0 w 10185"/>
                <a:gd name="connsiteY0-22" fmla="*/ 6624 h 10000"/>
                <a:gd name="connsiteX1-23" fmla="*/ 10185 w 10185"/>
                <a:gd name="connsiteY1-24" fmla="*/ 0 h 10000"/>
                <a:gd name="connsiteX2-25" fmla="*/ 10185 w 10185"/>
                <a:gd name="connsiteY2-26" fmla="*/ 10000 h 10000"/>
                <a:gd name="connsiteX3-27" fmla="*/ 185 w 10185"/>
                <a:gd name="connsiteY3-28" fmla="*/ 10000 h 10000"/>
                <a:gd name="connsiteX4-29" fmla="*/ 0 w 10185"/>
                <a:gd name="connsiteY4-30" fmla="*/ 6624 h 10000"/>
                <a:gd name="connsiteX0-31" fmla="*/ 0 w 10092"/>
                <a:gd name="connsiteY0-32" fmla="*/ 8092 h 10000"/>
                <a:gd name="connsiteX1-33" fmla="*/ 10092 w 10092"/>
                <a:gd name="connsiteY1-34" fmla="*/ 0 h 10000"/>
                <a:gd name="connsiteX2-35" fmla="*/ 10092 w 10092"/>
                <a:gd name="connsiteY2-36" fmla="*/ 10000 h 10000"/>
                <a:gd name="connsiteX3-37" fmla="*/ 92 w 10092"/>
                <a:gd name="connsiteY3-38" fmla="*/ 10000 h 10000"/>
                <a:gd name="connsiteX4-39" fmla="*/ 0 w 10092"/>
                <a:gd name="connsiteY4-40" fmla="*/ 8092 h 10000"/>
                <a:gd name="connsiteX0-41" fmla="*/ 0 w 10092"/>
                <a:gd name="connsiteY0-42" fmla="*/ 8736 h 10000"/>
                <a:gd name="connsiteX1-43" fmla="*/ 10092 w 10092"/>
                <a:gd name="connsiteY1-44" fmla="*/ 0 h 10000"/>
                <a:gd name="connsiteX2-45" fmla="*/ 10092 w 10092"/>
                <a:gd name="connsiteY2-46" fmla="*/ 10000 h 10000"/>
                <a:gd name="connsiteX3-47" fmla="*/ 92 w 10092"/>
                <a:gd name="connsiteY3-48" fmla="*/ 10000 h 10000"/>
                <a:gd name="connsiteX4-49" fmla="*/ 0 w 10092"/>
                <a:gd name="connsiteY4-50" fmla="*/ 8736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92" h="10000">
                  <a:moveTo>
                    <a:pt x="0" y="8736"/>
                  </a:moveTo>
                  <a:lnTo>
                    <a:pt x="10092" y="0"/>
                  </a:lnTo>
                  <a:lnTo>
                    <a:pt x="10092" y="10000"/>
                  </a:lnTo>
                  <a:lnTo>
                    <a:pt x="92" y="10000"/>
                  </a:lnTo>
                  <a:cubicBezTo>
                    <a:pt x="30" y="8875"/>
                    <a:pt x="62" y="9861"/>
                    <a:pt x="0" y="8736"/>
                  </a:cubicBezTo>
                  <a:close/>
                </a:path>
              </a:pathLst>
            </a:custGeom>
            <a:gradFill>
              <a:gsLst>
                <a:gs pos="0">
                  <a:sysClr val="windowText" lastClr="000000">
                    <a:alpha val="21000"/>
                  </a:sysClr>
                </a:gs>
                <a:gs pos="100000">
                  <a:srgbClr val="F2F2F2">
                    <a:alpha val="0"/>
                  </a:srgbClr>
                </a:gs>
              </a:gsLst>
              <a:lin ang="10800000" scaled="0"/>
            </a:gradFill>
            <a:ln w="25400" cap="flat" cmpd="sng" algn="ctr">
              <a:noFill/>
              <a:prstDash val="solid"/>
            </a:ln>
            <a:effectLst>
              <a:softEdge rad="25400"/>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white"/>
                </a:solidFill>
                <a:effectLst/>
                <a:uLnTx/>
                <a:uFillTx/>
                <a:latin typeface="Calibri"/>
                <a:ea typeface="宋体"/>
                <a:cs typeface="+mn-cs"/>
              </a:endParaRPr>
            </a:p>
          </p:txBody>
        </p:sp>
        <p:sp>
          <p:nvSpPr>
            <p:cNvPr id="180" name="流程图: 手动输入 32"/>
            <p:cNvSpPr/>
            <p:nvPr/>
          </p:nvSpPr>
          <p:spPr>
            <a:xfrm rot="10800000">
              <a:off x="1903406" y="5453198"/>
              <a:ext cx="218211" cy="44234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0 w 10000"/>
                <a:gd name="connsiteY0-2" fmla="*/ 6677 h 10000"/>
                <a:gd name="connsiteX1-3" fmla="*/ 10000 w 10000"/>
                <a:gd name="connsiteY1-4" fmla="*/ 0 h 10000"/>
                <a:gd name="connsiteX2-5" fmla="*/ 10000 w 10000"/>
                <a:gd name="connsiteY2-6" fmla="*/ 10000 h 10000"/>
                <a:gd name="connsiteX3-7" fmla="*/ 0 w 10000"/>
                <a:gd name="connsiteY3-8" fmla="*/ 10000 h 10000"/>
                <a:gd name="connsiteX4-9" fmla="*/ 0 w 10000"/>
                <a:gd name="connsiteY4-10" fmla="*/ 6677 h 10000"/>
                <a:gd name="connsiteX0-11" fmla="*/ 0 w 10000"/>
                <a:gd name="connsiteY0-12" fmla="*/ 6875 h 10000"/>
                <a:gd name="connsiteX1-13" fmla="*/ 10000 w 10000"/>
                <a:gd name="connsiteY1-14" fmla="*/ 0 h 10000"/>
                <a:gd name="connsiteX2-15" fmla="*/ 10000 w 10000"/>
                <a:gd name="connsiteY2-16" fmla="*/ 10000 h 10000"/>
                <a:gd name="connsiteX3-17" fmla="*/ 0 w 10000"/>
                <a:gd name="connsiteY3-18" fmla="*/ 10000 h 10000"/>
                <a:gd name="connsiteX4-19" fmla="*/ 0 w 10000"/>
                <a:gd name="connsiteY4-20" fmla="*/ 6875 h 10000"/>
                <a:gd name="connsiteX0-21" fmla="*/ 0 w 10185"/>
                <a:gd name="connsiteY0-22" fmla="*/ 6624 h 10000"/>
                <a:gd name="connsiteX1-23" fmla="*/ 10185 w 10185"/>
                <a:gd name="connsiteY1-24" fmla="*/ 0 h 10000"/>
                <a:gd name="connsiteX2-25" fmla="*/ 10185 w 10185"/>
                <a:gd name="connsiteY2-26" fmla="*/ 10000 h 10000"/>
                <a:gd name="connsiteX3-27" fmla="*/ 185 w 10185"/>
                <a:gd name="connsiteY3-28" fmla="*/ 10000 h 10000"/>
                <a:gd name="connsiteX4-29" fmla="*/ 0 w 10185"/>
                <a:gd name="connsiteY4-30" fmla="*/ 6624 h 10000"/>
                <a:gd name="connsiteX0-31" fmla="*/ 0 w 10092"/>
                <a:gd name="connsiteY0-32" fmla="*/ 8092 h 10000"/>
                <a:gd name="connsiteX1-33" fmla="*/ 10092 w 10092"/>
                <a:gd name="connsiteY1-34" fmla="*/ 0 h 10000"/>
                <a:gd name="connsiteX2-35" fmla="*/ 10092 w 10092"/>
                <a:gd name="connsiteY2-36" fmla="*/ 10000 h 10000"/>
                <a:gd name="connsiteX3-37" fmla="*/ 92 w 10092"/>
                <a:gd name="connsiteY3-38" fmla="*/ 10000 h 10000"/>
                <a:gd name="connsiteX4-39" fmla="*/ 0 w 10092"/>
                <a:gd name="connsiteY4-40" fmla="*/ 8092 h 10000"/>
                <a:gd name="connsiteX0-41" fmla="*/ 0 w 10092"/>
                <a:gd name="connsiteY0-42" fmla="*/ 8736 h 10000"/>
                <a:gd name="connsiteX1-43" fmla="*/ 10092 w 10092"/>
                <a:gd name="connsiteY1-44" fmla="*/ 0 h 10000"/>
                <a:gd name="connsiteX2-45" fmla="*/ 10092 w 10092"/>
                <a:gd name="connsiteY2-46" fmla="*/ 10000 h 10000"/>
                <a:gd name="connsiteX3-47" fmla="*/ 92 w 10092"/>
                <a:gd name="connsiteY3-48" fmla="*/ 10000 h 10000"/>
                <a:gd name="connsiteX4-49" fmla="*/ 0 w 10092"/>
                <a:gd name="connsiteY4-50" fmla="*/ 8736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92" h="10000">
                  <a:moveTo>
                    <a:pt x="0" y="8736"/>
                  </a:moveTo>
                  <a:lnTo>
                    <a:pt x="10092" y="0"/>
                  </a:lnTo>
                  <a:lnTo>
                    <a:pt x="10092" y="10000"/>
                  </a:lnTo>
                  <a:lnTo>
                    <a:pt x="92" y="10000"/>
                  </a:lnTo>
                  <a:cubicBezTo>
                    <a:pt x="30" y="8875"/>
                    <a:pt x="62" y="9861"/>
                    <a:pt x="0" y="8736"/>
                  </a:cubicBezTo>
                  <a:close/>
                </a:path>
              </a:pathLst>
            </a:custGeom>
            <a:gradFill>
              <a:gsLst>
                <a:gs pos="0">
                  <a:sysClr val="windowText" lastClr="000000">
                    <a:alpha val="21000"/>
                  </a:sysClr>
                </a:gs>
                <a:gs pos="100000">
                  <a:srgbClr val="F2F2F2">
                    <a:alpha val="0"/>
                  </a:srgbClr>
                </a:gs>
              </a:gsLst>
              <a:lin ang="10800000" scaled="0"/>
            </a:gradFill>
            <a:ln w="25400" cap="flat" cmpd="sng" algn="ctr">
              <a:noFill/>
              <a:prstDash val="solid"/>
            </a:ln>
            <a:effectLst>
              <a:softEdge rad="25400"/>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white"/>
                </a:solidFill>
                <a:effectLst/>
                <a:uLnTx/>
                <a:uFillTx/>
                <a:latin typeface="Calibri"/>
                <a:ea typeface="宋体"/>
                <a:cs typeface="+mn-cs"/>
              </a:endParaRPr>
            </a:p>
          </p:txBody>
        </p:sp>
      </p:grpSp>
      <p:grpSp>
        <p:nvGrpSpPr>
          <p:cNvPr id="9" name="Группа 8"/>
          <p:cNvGrpSpPr/>
          <p:nvPr/>
        </p:nvGrpSpPr>
        <p:grpSpPr>
          <a:xfrm>
            <a:off x="6646689" y="1422131"/>
            <a:ext cx="1327661" cy="4851919"/>
            <a:chOff x="6646689" y="1422131"/>
            <a:chExt cx="1327661" cy="4851919"/>
          </a:xfrm>
        </p:grpSpPr>
        <p:sp>
          <p:nvSpPr>
            <p:cNvPr id="145" name="圆角矩形 118"/>
            <p:cNvSpPr/>
            <p:nvPr/>
          </p:nvSpPr>
          <p:spPr>
            <a:xfrm>
              <a:off x="6661100" y="5442094"/>
              <a:ext cx="797550" cy="675980"/>
            </a:xfrm>
            <a:prstGeom prst="roundRect">
              <a:avLst>
                <a:gd name="adj" fmla="val 13889"/>
              </a:avLst>
            </a:prstGeom>
            <a:gradFill>
              <a:gsLst>
                <a:gs pos="100000">
                  <a:srgbClr val="F17445"/>
                </a:gs>
                <a:gs pos="0">
                  <a:srgbClr val="F17445">
                    <a:lumMod val="75000"/>
                  </a:srgbClr>
                </a:gs>
              </a:gsLst>
              <a:lin ang="5400000" scaled="1"/>
            </a:gradFill>
            <a:ln w="28575" cap="flat">
              <a:gradFill>
                <a:gsLst>
                  <a:gs pos="0">
                    <a:srgbClr val="F17445"/>
                  </a:gs>
                  <a:gs pos="100000">
                    <a:srgbClr val="F17445">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a:endParaRPr>
            </a:p>
          </p:txBody>
        </p:sp>
        <p:grpSp>
          <p:nvGrpSpPr>
            <p:cNvPr id="87" name="组合 88"/>
            <p:cNvGrpSpPr/>
            <p:nvPr/>
          </p:nvGrpSpPr>
          <p:grpSpPr>
            <a:xfrm>
              <a:off x="6646690" y="1422131"/>
              <a:ext cx="1327660" cy="4851919"/>
              <a:chOff x="1657914" y="727667"/>
              <a:chExt cx="1327660" cy="4851919"/>
            </a:xfrm>
          </p:grpSpPr>
          <p:grpSp>
            <p:nvGrpSpPr>
              <p:cNvPr id="88" name="组合 89"/>
              <p:cNvGrpSpPr/>
              <p:nvPr/>
            </p:nvGrpSpPr>
            <p:grpSpPr>
              <a:xfrm>
                <a:off x="1685403" y="3784241"/>
                <a:ext cx="824056" cy="718814"/>
                <a:chOff x="2857499" y="1149477"/>
                <a:chExt cx="1098550" cy="958123"/>
              </a:xfrm>
            </p:grpSpPr>
            <p:sp>
              <p:nvSpPr>
                <p:cNvPr id="118" name="圆角矩形 119"/>
                <p:cNvSpPr/>
                <p:nvPr/>
              </p:nvSpPr>
              <p:spPr>
                <a:xfrm>
                  <a:off x="2857499" y="1149477"/>
                  <a:ext cx="1076325" cy="958123"/>
                </a:xfrm>
                <a:prstGeom prst="roundRect">
                  <a:avLst>
                    <a:gd name="adj" fmla="val 13889"/>
                  </a:avLst>
                </a:prstGeom>
                <a:gradFill>
                  <a:gsLst>
                    <a:gs pos="100000">
                      <a:srgbClr val="E94744"/>
                    </a:gs>
                    <a:gs pos="0">
                      <a:srgbClr val="E94744">
                        <a:lumMod val="75000"/>
                      </a:srgbClr>
                    </a:gs>
                  </a:gsLst>
                  <a:lin ang="5400000" scaled="1"/>
                </a:gradFill>
                <a:ln w="28575" cap="flat">
                  <a:gradFill>
                    <a:gsLst>
                      <a:gs pos="0">
                        <a:srgbClr val="E94744"/>
                      </a:gs>
                      <a:gs pos="100000">
                        <a:srgbClr val="E94744">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a:endParaRPr>
                </a:p>
              </p:txBody>
            </p:sp>
            <p:sp>
              <p:nvSpPr>
                <p:cNvPr id="119" name="圆角矩形 120"/>
                <p:cNvSpPr/>
                <p:nvPr/>
              </p:nvSpPr>
              <p:spPr>
                <a:xfrm>
                  <a:off x="2892834" y="1178024"/>
                  <a:ext cx="1063215" cy="901028"/>
                </a:xfrm>
                <a:prstGeom prst="roundRect">
                  <a:avLst>
                    <a:gd name="adj" fmla="val 13889"/>
                  </a:avLst>
                </a:prstGeom>
                <a:gradFill>
                  <a:gsLst>
                    <a:gs pos="100000">
                      <a:srgbClr val="E94744"/>
                    </a:gs>
                    <a:gs pos="0">
                      <a:srgbClr val="E94744">
                        <a:lumMod val="75000"/>
                      </a:srgbClr>
                    </a:gs>
                  </a:gsLst>
                  <a:lin ang="5400000" scaled="1"/>
                </a:gradFill>
                <a:ln w="28575" cap="flat">
                  <a:gradFill>
                    <a:gsLst>
                      <a:gs pos="0">
                        <a:srgbClr val="E94744"/>
                      </a:gs>
                      <a:gs pos="100000">
                        <a:srgbClr val="E94744">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a:endParaRPr>
                </a:p>
              </p:txBody>
            </p:sp>
          </p:grpSp>
          <p:grpSp>
            <p:nvGrpSpPr>
              <p:cNvPr id="89" name="组合 90"/>
              <p:cNvGrpSpPr/>
              <p:nvPr/>
            </p:nvGrpSpPr>
            <p:grpSpPr>
              <a:xfrm>
                <a:off x="1685403" y="2826407"/>
                <a:ext cx="824056" cy="718814"/>
                <a:chOff x="2857499" y="1149477"/>
                <a:chExt cx="1098550" cy="958123"/>
              </a:xfrm>
            </p:grpSpPr>
            <p:sp>
              <p:nvSpPr>
                <p:cNvPr id="116" name="圆角矩形 117"/>
                <p:cNvSpPr/>
                <p:nvPr/>
              </p:nvSpPr>
              <p:spPr>
                <a:xfrm>
                  <a:off x="2857499" y="1149477"/>
                  <a:ext cx="1076325" cy="958123"/>
                </a:xfrm>
                <a:prstGeom prst="roundRect">
                  <a:avLst>
                    <a:gd name="adj" fmla="val 13889"/>
                  </a:avLst>
                </a:prstGeom>
                <a:gradFill>
                  <a:gsLst>
                    <a:gs pos="100000">
                      <a:srgbClr val="F17445"/>
                    </a:gs>
                    <a:gs pos="0">
                      <a:srgbClr val="F17445">
                        <a:lumMod val="75000"/>
                      </a:srgbClr>
                    </a:gs>
                  </a:gsLst>
                  <a:lin ang="5400000" scaled="1"/>
                </a:gradFill>
                <a:ln w="28575" cap="flat">
                  <a:gradFill>
                    <a:gsLst>
                      <a:gs pos="0">
                        <a:srgbClr val="F17445"/>
                      </a:gs>
                      <a:gs pos="100000">
                        <a:srgbClr val="F17445">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a:endParaRPr>
                </a:p>
              </p:txBody>
            </p:sp>
            <p:sp>
              <p:nvSpPr>
                <p:cNvPr id="117" name="圆角矩形 118"/>
                <p:cNvSpPr/>
                <p:nvPr/>
              </p:nvSpPr>
              <p:spPr>
                <a:xfrm>
                  <a:off x="2892834" y="1178024"/>
                  <a:ext cx="1063215" cy="901028"/>
                </a:xfrm>
                <a:prstGeom prst="roundRect">
                  <a:avLst>
                    <a:gd name="adj" fmla="val 13889"/>
                  </a:avLst>
                </a:prstGeom>
                <a:gradFill>
                  <a:gsLst>
                    <a:gs pos="100000">
                      <a:srgbClr val="F17445"/>
                    </a:gs>
                    <a:gs pos="0">
                      <a:srgbClr val="F17445">
                        <a:lumMod val="75000"/>
                      </a:srgbClr>
                    </a:gs>
                  </a:gsLst>
                  <a:lin ang="5400000" scaled="1"/>
                </a:gradFill>
                <a:ln w="28575" cap="flat">
                  <a:gradFill>
                    <a:gsLst>
                      <a:gs pos="0">
                        <a:srgbClr val="F17445"/>
                      </a:gs>
                      <a:gs pos="100000">
                        <a:srgbClr val="F17445">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a:endParaRPr>
                </a:p>
              </p:txBody>
            </p:sp>
          </p:grpSp>
          <p:sp>
            <p:nvSpPr>
              <p:cNvPr id="90" name="矩形 91"/>
              <p:cNvSpPr/>
              <p:nvPr/>
            </p:nvSpPr>
            <p:spPr>
              <a:xfrm>
                <a:off x="2725735" y="727668"/>
                <a:ext cx="259839" cy="3966784"/>
              </a:xfrm>
              <a:prstGeom prst="rect">
                <a:avLst/>
              </a:prstGeom>
              <a:gradFill>
                <a:gsLst>
                  <a:gs pos="0">
                    <a:sysClr val="windowText" lastClr="000000">
                      <a:alpha val="8000"/>
                    </a:sysClr>
                  </a:gs>
                  <a:gs pos="100000">
                    <a:srgbClr val="F2F2F2">
                      <a:alpha val="0"/>
                    </a:srgbClr>
                  </a:gs>
                </a:gsLst>
                <a:lin ang="0" scaled="0"/>
              </a:gradFill>
              <a:ln w="25400" cap="flat" cmpd="sng" algn="ctr">
                <a:noFill/>
                <a:prstDash val="solid"/>
              </a:ln>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white"/>
                  </a:solidFill>
                  <a:effectLst/>
                  <a:uLnTx/>
                  <a:uFillTx/>
                  <a:latin typeface="Calibri"/>
                  <a:ea typeface="宋体"/>
                  <a:cs typeface="+mn-cs"/>
                </a:endParaRPr>
              </a:p>
            </p:txBody>
          </p:sp>
          <p:grpSp>
            <p:nvGrpSpPr>
              <p:cNvPr id="91" name="组合 92"/>
              <p:cNvGrpSpPr/>
              <p:nvPr/>
            </p:nvGrpSpPr>
            <p:grpSpPr>
              <a:xfrm>
                <a:off x="1685403" y="1888766"/>
                <a:ext cx="824056" cy="718814"/>
                <a:chOff x="2857499" y="1149477"/>
                <a:chExt cx="1098550" cy="958123"/>
              </a:xfrm>
            </p:grpSpPr>
            <p:sp>
              <p:nvSpPr>
                <p:cNvPr id="114" name="圆角矩形 115"/>
                <p:cNvSpPr/>
                <p:nvPr/>
              </p:nvSpPr>
              <p:spPr>
                <a:xfrm>
                  <a:off x="2857499" y="1149477"/>
                  <a:ext cx="1076325" cy="958123"/>
                </a:xfrm>
                <a:prstGeom prst="roundRect">
                  <a:avLst>
                    <a:gd name="adj" fmla="val 13889"/>
                  </a:avLst>
                </a:prstGeom>
                <a:gradFill>
                  <a:gsLst>
                    <a:gs pos="100000">
                      <a:srgbClr val="E94744"/>
                    </a:gs>
                    <a:gs pos="0">
                      <a:srgbClr val="E94744">
                        <a:lumMod val="75000"/>
                      </a:srgbClr>
                    </a:gs>
                  </a:gsLst>
                  <a:lin ang="5400000" scaled="1"/>
                </a:gradFill>
                <a:ln w="28575" cap="flat">
                  <a:gradFill>
                    <a:gsLst>
                      <a:gs pos="0">
                        <a:srgbClr val="E94744"/>
                      </a:gs>
                      <a:gs pos="100000">
                        <a:srgbClr val="E94744">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a:endParaRPr>
                </a:p>
              </p:txBody>
            </p:sp>
            <p:sp>
              <p:nvSpPr>
                <p:cNvPr id="115" name="圆角矩形 116"/>
                <p:cNvSpPr/>
                <p:nvPr/>
              </p:nvSpPr>
              <p:spPr>
                <a:xfrm>
                  <a:off x="2892834" y="1178024"/>
                  <a:ext cx="1063215" cy="901028"/>
                </a:xfrm>
                <a:prstGeom prst="roundRect">
                  <a:avLst>
                    <a:gd name="adj" fmla="val 13889"/>
                  </a:avLst>
                </a:prstGeom>
                <a:gradFill>
                  <a:gsLst>
                    <a:gs pos="100000">
                      <a:srgbClr val="E94744"/>
                    </a:gs>
                    <a:gs pos="0">
                      <a:srgbClr val="E94744">
                        <a:lumMod val="75000"/>
                      </a:srgbClr>
                    </a:gs>
                  </a:gsLst>
                  <a:lin ang="5400000" scaled="1"/>
                </a:gradFill>
                <a:ln w="28575" cap="flat">
                  <a:gradFill>
                    <a:gsLst>
                      <a:gs pos="0">
                        <a:srgbClr val="E94744"/>
                      </a:gs>
                      <a:gs pos="100000">
                        <a:srgbClr val="E94744">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a:endParaRPr>
                </a:p>
              </p:txBody>
            </p:sp>
          </p:grpSp>
          <p:grpSp>
            <p:nvGrpSpPr>
              <p:cNvPr id="92" name="组合 93"/>
              <p:cNvGrpSpPr/>
              <p:nvPr/>
            </p:nvGrpSpPr>
            <p:grpSpPr>
              <a:xfrm>
                <a:off x="1685403" y="949982"/>
                <a:ext cx="824056" cy="718814"/>
                <a:chOff x="2857499" y="1149477"/>
                <a:chExt cx="1098550" cy="958123"/>
              </a:xfrm>
            </p:grpSpPr>
            <p:sp>
              <p:nvSpPr>
                <p:cNvPr id="112" name="圆角矩形 113"/>
                <p:cNvSpPr/>
                <p:nvPr/>
              </p:nvSpPr>
              <p:spPr>
                <a:xfrm>
                  <a:off x="2857499" y="1149477"/>
                  <a:ext cx="1076325" cy="958123"/>
                </a:xfrm>
                <a:prstGeom prst="roundRect">
                  <a:avLst>
                    <a:gd name="adj" fmla="val 13889"/>
                  </a:avLst>
                </a:prstGeom>
                <a:gradFill>
                  <a:gsLst>
                    <a:gs pos="100000">
                      <a:srgbClr val="F17445"/>
                    </a:gs>
                    <a:gs pos="0">
                      <a:srgbClr val="F17445">
                        <a:lumMod val="75000"/>
                      </a:srgbClr>
                    </a:gs>
                  </a:gsLst>
                  <a:lin ang="5400000" scaled="1"/>
                </a:gradFill>
                <a:ln w="28575" cap="flat">
                  <a:gradFill>
                    <a:gsLst>
                      <a:gs pos="0">
                        <a:srgbClr val="F17445"/>
                      </a:gs>
                      <a:gs pos="100000">
                        <a:srgbClr val="F17445">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a:endParaRPr>
                </a:p>
              </p:txBody>
            </p:sp>
            <p:sp>
              <p:nvSpPr>
                <p:cNvPr id="113" name="圆角矩形 114"/>
                <p:cNvSpPr/>
                <p:nvPr/>
              </p:nvSpPr>
              <p:spPr>
                <a:xfrm>
                  <a:off x="2892834" y="1178024"/>
                  <a:ext cx="1063215" cy="901028"/>
                </a:xfrm>
                <a:prstGeom prst="roundRect">
                  <a:avLst>
                    <a:gd name="adj" fmla="val 13889"/>
                  </a:avLst>
                </a:prstGeom>
                <a:gradFill>
                  <a:gsLst>
                    <a:gs pos="100000">
                      <a:srgbClr val="F17445"/>
                    </a:gs>
                    <a:gs pos="0">
                      <a:srgbClr val="F17445">
                        <a:lumMod val="75000"/>
                      </a:srgbClr>
                    </a:gs>
                  </a:gsLst>
                  <a:lin ang="5400000" scaled="1"/>
                </a:gradFill>
                <a:ln w="28575" cap="flat">
                  <a:gradFill>
                    <a:gsLst>
                      <a:gs pos="0">
                        <a:srgbClr val="F17445"/>
                      </a:gs>
                      <a:gs pos="100000">
                        <a:srgbClr val="F17445">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宋体"/>
                  </a:endParaRPr>
                </a:p>
              </p:txBody>
            </p:sp>
          </p:grpSp>
          <p:sp>
            <p:nvSpPr>
              <p:cNvPr id="93" name="矩形 94"/>
              <p:cNvSpPr/>
              <p:nvPr/>
            </p:nvSpPr>
            <p:spPr>
              <a:xfrm>
                <a:off x="2399116" y="727667"/>
                <a:ext cx="339555" cy="4851919"/>
              </a:xfrm>
              <a:prstGeom prst="rect">
                <a:avLst/>
              </a:prstGeom>
              <a:solidFill>
                <a:srgbClr val="F2F2F2"/>
              </a:solidFill>
              <a:ln w="25400" cap="flat" cmpd="sng" algn="ctr">
                <a:noFill/>
                <a:prstDash val="solid"/>
              </a:ln>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white"/>
                  </a:solidFill>
                  <a:effectLst/>
                  <a:uLnTx/>
                  <a:uFillTx/>
                  <a:latin typeface="Calibri"/>
                  <a:ea typeface="宋体"/>
                  <a:cs typeface="+mn-cs"/>
                </a:endParaRPr>
              </a:p>
            </p:txBody>
          </p:sp>
          <p:pic>
            <p:nvPicPr>
              <p:cNvPr id="94" name="图片 95"/>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rot="5400000">
                <a:off x="317863" y="2653199"/>
                <a:ext cx="4005115" cy="154055"/>
              </a:xfrm>
              <a:prstGeom prst="rect">
                <a:avLst/>
              </a:prstGeom>
            </p:spPr>
          </p:pic>
          <p:sp>
            <p:nvSpPr>
              <p:cNvPr id="95" name="流程图: 手动输入 32"/>
              <p:cNvSpPr/>
              <p:nvPr/>
            </p:nvSpPr>
            <p:spPr>
              <a:xfrm flipH="1" flipV="1">
                <a:off x="2725864" y="727668"/>
                <a:ext cx="259241" cy="69081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0 w 10000"/>
                  <a:gd name="connsiteY0-2" fmla="*/ 6677 h 10000"/>
                  <a:gd name="connsiteX1-3" fmla="*/ 10000 w 10000"/>
                  <a:gd name="connsiteY1-4" fmla="*/ 0 h 10000"/>
                  <a:gd name="connsiteX2-5" fmla="*/ 10000 w 10000"/>
                  <a:gd name="connsiteY2-6" fmla="*/ 10000 h 10000"/>
                  <a:gd name="connsiteX3-7" fmla="*/ 0 w 10000"/>
                  <a:gd name="connsiteY3-8" fmla="*/ 10000 h 10000"/>
                  <a:gd name="connsiteX4-9" fmla="*/ 0 w 10000"/>
                  <a:gd name="connsiteY4-10" fmla="*/ 6677 h 10000"/>
                  <a:gd name="connsiteX0-11" fmla="*/ 0 w 10000"/>
                  <a:gd name="connsiteY0-12" fmla="*/ 6875 h 10000"/>
                  <a:gd name="connsiteX1-13" fmla="*/ 10000 w 10000"/>
                  <a:gd name="connsiteY1-14" fmla="*/ 0 h 10000"/>
                  <a:gd name="connsiteX2-15" fmla="*/ 10000 w 10000"/>
                  <a:gd name="connsiteY2-16" fmla="*/ 10000 h 10000"/>
                  <a:gd name="connsiteX3-17" fmla="*/ 0 w 10000"/>
                  <a:gd name="connsiteY3-18" fmla="*/ 10000 h 10000"/>
                  <a:gd name="connsiteX4-19" fmla="*/ 0 w 10000"/>
                  <a:gd name="connsiteY4-20" fmla="*/ 6875 h 10000"/>
                  <a:gd name="connsiteX0-21" fmla="*/ 0 w 10185"/>
                  <a:gd name="connsiteY0-22" fmla="*/ 6624 h 10000"/>
                  <a:gd name="connsiteX1-23" fmla="*/ 10185 w 10185"/>
                  <a:gd name="connsiteY1-24" fmla="*/ 0 h 10000"/>
                  <a:gd name="connsiteX2-25" fmla="*/ 10185 w 10185"/>
                  <a:gd name="connsiteY2-26" fmla="*/ 10000 h 10000"/>
                  <a:gd name="connsiteX3-27" fmla="*/ 185 w 10185"/>
                  <a:gd name="connsiteY3-28" fmla="*/ 10000 h 10000"/>
                  <a:gd name="connsiteX4-29" fmla="*/ 0 w 10185"/>
                  <a:gd name="connsiteY4-30" fmla="*/ 6624 h 10000"/>
                  <a:gd name="connsiteX0-31" fmla="*/ 0 w 10092"/>
                  <a:gd name="connsiteY0-32" fmla="*/ 8092 h 10000"/>
                  <a:gd name="connsiteX1-33" fmla="*/ 10092 w 10092"/>
                  <a:gd name="connsiteY1-34" fmla="*/ 0 h 10000"/>
                  <a:gd name="connsiteX2-35" fmla="*/ 10092 w 10092"/>
                  <a:gd name="connsiteY2-36" fmla="*/ 10000 h 10000"/>
                  <a:gd name="connsiteX3-37" fmla="*/ 92 w 10092"/>
                  <a:gd name="connsiteY3-38" fmla="*/ 10000 h 10000"/>
                  <a:gd name="connsiteX4-39" fmla="*/ 0 w 10092"/>
                  <a:gd name="connsiteY4-40" fmla="*/ 8092 h 10000"/>
                  <a:gd name="connsiteX0-41" fmla="*/ 0 w 10092"/>
                  <a:gd name="connsiteY0-42" fmla="*/ 8736 h 10000"/>
                  <a:gd name="connsiteX1-43" fmla="*/ 10092 w 10092"/>
                  <a:gd name="connsiteY1-44" fmla="*/ 0 h 10000"/>
                  <a:gd name="connsiteX2-45" fmla="*/ 10092 w 10092"/>
                  <a:gd name="connsiteY2-46" fmla="*/ 10000 h 10000"/>
                  <a:gd name="connsiteX3-47" fmla="*/ 92 w 10092"/>
                  <a:gd name="connsiteY3-48" fmla="*/ 10000 h 10000"/>
                  <a:gd name="connsiteX4-49" fmla="*/ 0 w 10092"/>
                  <a:gd name="connsiteY4-50" fmla="*/ 8736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92" h="10000">
                    <a:moveTo>
                      <a:pt x="0" y="8736"/>
                    </a:moveTo>
                    <a:lnTo>
                      <a:pt x="10092" y="0"/>
                    </a:lnTo>
                    <a:lnTo>
                      <a:pt x="10092" y="10000"/>
                    </a:lnTo>
                    <a:lnTo>
                      <a:pt x="92" y="10000"/>
                    </a:lnTo>
                    <a:cubicBezTo>
                      <a:pt x="30" y="8875"/>
                      <a:pt x="62" y="9861"/>
                      <a:pt x="0" y="8736"/>
                    </a:cubicBezTo>
                    <a:close/>
                  </a:path>
                </a:pathLst>
              </a:custGeom>
              <a:gradFill>
                <a:gsLst>
                  <a:gs pos="0">
                    <a:sysClr val="windowText" lastClr="000000">
                      <a:alpha val="21000"/>
                    </a:sysClr>
                  </a:gs>
                  <a:gs pos="100000">
                    <a:srgbClr val="F2F2F2">
                      <a:alpha val="0"/>
                    </a:srgbClr>
                  </a:gs>
                </a:gsLst>
                <a:lin ang="10800000" scaled="0"/>
              </a:gradFill>
              <a:ln w="25400" cap="flat" cmpd="sng" algn="ctr">
                <a:noFill/>
                <a:prstDash val="solid"/>
              </a:ln>
              <a:effectLst>
                <a:softEdge rad="25400"/>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white"/>
                  </a:solidFill>
                  <a:effectLst/>
                  <a:uLnTx/>
                  <a:uFillTx/>
                  <a:latin typeface="Calibri"/>
                  <a:ea typeface="宋体"/>
                  <a:cs typeface="+mn-cs"/>
                </a:endParaRPr>
              </a:p>
            </p:txBody>
          </p:sp>
          <p:sp>
            <p:nvSpPr>
              <p:cNvPr id="96" name="梯形 97"/>
              <p:cNvSpPr/>
              <p:nvPr/>
            </p:nvSpPr>
            <p:spPr>
              <a:xfrm rot="5400000">
                <a:off x="2329094" y="1651152"/>
                <a:ext cx="1047520" cy="259446"/>
              </a:xfrm>
              <a:prstGeom prst="trapezoid">
                <a:avLst>
                  <a:gd name="adj" fmla="val 173951"/>
                </a:avLst>
              </a:prstGeom>
              <a:gradFill>
                <a:gsLst>
                  <a:gs pos="100000">
                    <a:sysClr val="windowText" lastClr="000000">
                      <a:alpha val="21000"/>
                    </a:sysClr>
                  </a:gs>
                  <a:gs pos="0">
                    <a:srgbClr val="F2F2F2">
                      <a:alpha val="0"/>
                    </a:srgbClr>
                  </a:gs>
                </a:gsLst>
                <a:lin ang="5400000" scaled="0"/>
              </a:gradFill>
              <a:ln w="25400" cap="flat" cmpd="sng" algn="ctr">
                <a:noFill/>
                <a:prstDash val="solid"/>
              </a:ln>
              <a:effectLst>
                <a:softEdge rad="25400"/>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white"/>
                  </a:solidFill>
                  <a:effectLst/>
                  <a:uLnTx/>
                  <a:uFillTx/>
                  <a:latin typeface="Calibri"/>
                  <a:ea typeface="宋体"/>
                  <a:cs typeface="+mn-cs"/>
                </a:endParaRPr>
              </a:p>
            </p:txBody>
          </p:sp>
          <p:sp>
            <p:nvSpPr>
              <p:cNvPr id="97" name="梯形 98"/>
              <p:cNvSpPr/>
              <p:nvPr/>
            </p:nvSpPr>
            <p:spPr>
              <a:xfrm rot="5400000">
                <a:off x="2329094" y="2588189"/>
                <a:ext cx="1047520" cy="259446"/>
              </a:xfrm>
              <a:prstGeom prst="trapezoid">
                <a:avLst>
                  <a:gd name="adj" fmla="val 173951"/>
                </a:avLst>
              </a:prstGeom>
              <a:gradFill>
                <a:gsLst>
                  <a:gs pos="100000">
                    <a:sysClr val="windowText" lastClr="000000">
                      <a:alpha val="21000"/>
                    </a:sysClr>
                  </a:gs>
                  <a:gs pos="0">
                    <a:srgbClr val="F2F2F2">
                      <a:alpha val="0"/>
                    </a:srgbClr>
                  </a:gs>
                </a:gsLst>
                <a:lin ang="5400000" scaled="0"/>
              </a:gradFill>
              <a:ln w="25400" cap="flat" cmpd="sng" algn="ctr">
                <a:noFill/>
                <a:prstDash val="solid"/>
              </a:ln>
              <a:effectLst>
                <a:softEdge rad="25400"/>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white"/>
                  </a:solidFill>
                  <a:effectLst/>
                  <a:uLnTx/>
                  <a:uFillTx/>
                  <a:latin typeface="Calibri"/>
                  <a:ea typeface="宋体"/>
                  <a:cs typeface="+mn-cs"/>
                </a:endParaRPr>
              </a:p>
            </p:txBody>
          </p:sp>
          <p:sp>
            <p:nvSpPr>
              <p:cNvPr id="98" name="梯形 99"/>
              <p:cNvSpPr/>
              <p:nvPr/>
            </p:nvSpPr>
            <p:spPr>
              <a:xfrm rot="5400000">
                <a:off x="2329094" y="3508704"/>
                <a:ext cx="1047520" cy="259446"/>
              </a:xfrm>
              <a:prstGeom prst="trapezoid">
                <a:avLst>
                  <a:gd name="adj" fmla="val 173951"/>
                </a:avLst>
              </a:prstGeom>
              <a:gradFill>
                <a:gsLst>
                  <a:gs pos="100000">
                    <a:sysClr val="windowText" lastClr="000000">
                      <a:alpha val="21000"/>
                    </a:sysClr>
                  </a:gs>
                  <a:gs pos="0">
                    <a:srgbClr val="F2F2F2">
                      <a:alpha val="0"/>
                    </a:srgbClr>
                  </a:gs>
                </a:gsLst>
                <a:lin ang="5400000" scaled="0"/>
              </a:gradFill>
              <a:ln w="25400" cap="flat" cmpd="sng" algn="ctr">
                <a:noFill/>
                <a:prstDash val="solid"/>
              </a:ln>
              <a:effectLst>
                <a:softEdge rad="25400"/>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white"/>
                  </a:solidFill>
                  <a:effectLst/>
                  <a:uLnTx/>
                  <a:uFillTx/>
                  <a:latin typeface="Calibri"/>
                  <a:ea typeface="宋体"/>
                  <a:cs typeface="+mn-cs"/>
                </a:endParaRPr>
              </a:p>
            </p:txBody>
          </p:sp>
          <p:sp>
            <p:nvSpPr>
              <p:cNvPr id="99" name="流程图: 手动输入 32"/>
              <p:cNvSpPr/>
              <p:nvPr/>
            </p:nvSpPr>
            <p:spPr>
              <a:xfrm flipH="1">
                <a:off x="2725864" y="4022647"/>
                <a:ext cx="259241" cy="67180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0 w 10000"/>
                  <a:gd name="connsiteY0-2" fmla="*/ 6677 h 10000"/>
                  <a:gd name="connsiteX1-3" fmla="*/ 10000 w 10000"/>
                  <a:gd name="connsiteY1-4" fmla="*/ 0 h 10000"/>
                  <a:gd name="connsiteX2-5" fmla="*/ 10000 w 10000"/>
                  <a:gd name="connsiteY2-6" fmla="*/ 10000 h 10000"/>
                  <a:gd name="connsiteX3-7" fmla="*/ 0 w 10000"/>
                  <a:gd name="connsiteY3-8" fmla="*/ 10000 h 10000"/>
                  <a:gd name="connsiteX4-9" fmla="*/ 0 w 10000"/>
                  <a:gd name="connsiteY4-10" fmla="*/ 6677 h 10000"/>
                  <a:gd name="connsiteX0-11" fmla="*/ 0 w 10000"/>
                  <a:gd name="connsiteY0-12" fmla="*/ 6875 h 10000"/>
                  <a:gd name="connsiteX1-13" fmla="*/ 10000 w 10000"/>
                  <a:gd name="connsiteY1-14" fmla="*/ 0 h 10000"/>
                  <a:gd name="connsiteX2-15" fmla="*/ 10000 w 10000"/>
                  <a:gd name="connsiteY2-16" fmla="*/ 10000 h 10000"/>
                  <a:gd name="connsiteX3-17" fmla="*/ 0 w 10000"/>
                  <a:gd name="connsiteY3-18" fmla="*/ 10000 h 10000"/>
                  <a:gd name="connsiteX4-19" fmla="*/ 0 w 10000"/>
                  <a:gd name="connsiteY4-20" fmla="*/ 6875 h 10000"/>
                  <a:gd name="connsiteX0-21" fmla="*/ 0 w 10185"/>
                  <a:gd name="connsiteY0-22" fmla="*/ 6624 h 10000"/>
                  <a:gd name="connsiteX1-23" fmla="*/ 10185 w 10185"/>
                  <a:gd name="connsiteY1-24" fmla="*/ 0 h 10000"/>
                  <a:gd name="connsiteX2-25" fmla="*/ 10185 w 10185"/>
                  <a:gd name="connsiteY2-26" fmla="*/ 10000 h 10000"/>
                  <a:gd name="connsiteX3-27" fmla="*/ 185 w 10185"/>
                  <a:gd name="connsiteY3-28" fmla="*/ 10000 h 10000"/>
                  <a:gd name="connsiteX4-29" fmla="*/ 0 w 10185"/>
                  <a:gd name="connsiteY4-30" fmla="*/ 6624 h 10000"/>
                  <a:gd name="connsiteX0-31" fmla="*/ 0 w 10092"/>
                  <a:gd name="connsiteY0-32" fmla="*/ 8092 h 10000"/>
                  <a:gd name="connsiteX1-33" fmla="*/ 10092 w 10092"/>
                  <a:gd name="connsiteY1-34" fmla="*/ 0 h 10000"/>
                  <a:gd name="connsiteX2-35" fmla="*/ 10092 w 10092"/>
                  <a:gd name="connsiteY2-36" fmla="*/ 10000 h 10000"/>
                  <a:gd name="connsiteX3-37" fmla="*/ 92 w 10092"/>
                  <a:gd name="connsiteY3-38" fmla="*/ 10000 h 10000"/>
                  <a:gd name="connsiteX4-39" fmla="*/ 0 w 10092"/>
                  <a:gd name="connsiteY4-40" fmla="*/ 8092 h 10000"/>
                  <a:gd name="connsiteX0-41" fmla="*/ 0 w 10092"/>
                  <a:gd name="connsiteY0-42" fmla="*/ 8736 h 10000"/>
                  <a:gd name="connsiteX1-43" fmla="*/ 10092 w 10092"/>
                  <a:gd name="connsiteY1-44" fmla="*/ 0 h 10000"/>
                  <a:gd name="connsiteX2-45" fmla="*/ 10092 w 10092"/>
                  <a:gd name="connsiteY2-46" fmla="*/ 10000 h 10000"/>
                  <a:gd name="connsiteX3-47" fmla="*/ 92 w 10092"/>
                  <a:gd name="connsiteY3-48" fmla="*/ 10000 h 10000"/>
                  <a:gd name="connsiteX4-49" fmla="*/ 0 w 10092"/>
                  <a:gd name="connsiteY4-50" fmla="*/ 8736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92" h="10000">
                    <a:moveTo>
                      <a:pt x="0" y="8736"/>
                    </a:moveTo>
                    <a:lnTo>
                      <a:pt x="10092" y="0"/>
                    </a:lnTo>
                    <a:lnTo>
                      <a:pt x="10092" y="10000"/>
                    </a:lnTo>
                    <a:lnTo>
                      <a:pt x="92" y="10000"/>
                    </a:lnTo>
                    <a:cubicBezTo>
                      <a:pt x="30" y="8875"/>
                      <a:pt x="62" y="9861"/>
                      <a:pt x="0" y="8736"/>
                    </a:cubicBezTo>
                    <a:close/>
                  </a:path>
                </a:pathLst>
              </a:custGeom>
              <a:gradFill>
                <a:gsLst>
                  <a:gs pos="0">
                    <a:sysClr val="windowText" lastClr="000000">
                      <a:alpha val="21000"/>
                    </a:sysClr>
                  </a:gs>
                  <a:gs pos="100000">
                    <a:srgbClr val="F2F2F2">
                      <a:alpha val="0"/>
                    </a:srgbClr>
                  </a:gs>
                </a:gsLst>
                <a:lin ang="10800000" scaled="0"/>
              </a:gradFill>
              <a:ln w="25400" cap="flat" cmpd="sng" algn="ctr">
                <a:noFill/>
                <a:prstDash val="solid"/>
              </a:ln>
              <a:effectLst>
                <a:softEdge rad="25400"/>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white"/>
                  </a:solidFill>
                  <a:effectLst/>
                  <a:uLnTx/>
                  <a:uFillTx/>
                  <a:latin typeface="Calibri"/>
                  <a:ea typeface="宋体"/>
                  <a:cs typeface="+mn-cs"/>
                </a:endParaRPr>
              </a:p>
            </p:txBody>
          </p:sp>
          <p:sp>
            <p:nvSpPr>
              <p:cNvPr id="110" name="文本框 40"/>
              <p:cNvSpPr txBox="1"/>
              <p:nvPr/>
            </p:nvSpPr>
            <p:spPr>
              <a:xfrm>
                <a:off x="1657914" y="1014436"/>
                <a:ext cx="773020" cy="553998"/>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zh-CN" sz="3000" b="0" i="0" u="none" strike="noStrike" kern="0" cap="none" spc="0" normalizeH="0" baseline="0" noProof="0" dirty="0">
                    <a:ln>
                      <a:noFill/>
                    </a:ln>
                    <a:solidFill>
                      <a:prstClr val="white"/>
                    </a:solidFill>
                    <a:effectLst/>
                    <a:uLnTx/>
                    <a:uFillTx/>
                    <a:latin typeface="Impact" panose="020B0806030902050204" pitchFamily="34" charset="0"/>
                    <a:ea typeface="宋体"/>
                  </a:rPr>
                  <a:t>0</a:t>
                </a:r>
                <a:r>
                  <a:rPr kumimoji="0" lang="ru-RU" altLang="zh-CN" sz="3000" b="0" i="0" u="none" strike="noStrike" kern="0" cap="none" spc="0" normalizeH="0" baseline="0" noProof="0" dirty="0">
                    <a:ln>
                      <a:noFill/>
                    </a:ln>
                    <a:solidFill>
                      <a:prstClr val="white"/>
                    </a:solidFill>
                    <a:effectLst/>
                    <a:uLnTx/>
                    <a:uFillTx/>
                    <a:latin typeface="Impact" panose="020B0806030902050204" pitchFamily="34" charset="0"/>
                    <a:ea typeface="宋体"/>
                  </a:rPr>
                  <a:t>6</a:t>
                </a:r>
                <a:endParaRPr kumimoji="0" lang="zh-CN" altLang="en-US" sz="3000" b="0" i="0" u="none" strike="noStrike" kern="0" cap="none" spc="0" normalizeH="0" baseline="0" noProof="0" dirty="0">
                  <a:ln>
                    <a:noFill/>
                  </a:ln>
                  <a:solidFill>
                    <a:prstClr val="white"/>
                  </a:solidFill>
                  <a:effectLst/>
                  <a:uLnTx/>
                  <a:uFillTx/>
                  <a:latin typeface="Impact" panose="020B0806030902050204" pitchFamily="34" charset="0"/>
                  <a:ea typeface="宋体"/>
                </a:endParaRPr>
              </a:p>
            </p:txBody>
          </p:sp>
          <p:sp>
            <p:nvSpPr>
              <p:cNvPr id="108" name="文本框 43"/>
              <p:cNvSpPr txBox="1"/>
              <p:nvPr/>
            </p:nvSpPr>
            <p:spPr>
              <a:xfrm>
                <a:off x="1657917" y="1942551"/>
                <a:ext cx="773022" cy="553998"/>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zh-CN" sz="3000" b="0" i="0" u="none" strike="noStrike" kern="0" cap="none" spc="0" normalizeH="0" baseline="0" noProof="0" dirty="0">
                    <a:ln>
                      <a:noFill/>
                    </a:ln>
                    <a:solidFill>
                      <a:prstClr val="white"/>
                    </a:solidFill>
                    <a:effectLst/>
                    <a:uLnTx/>
                    <a:uFillTx/>
                    <a:latin typeface="Impact" panose="020B0806030902050204" pitchFamily="34" charset="0"/>
                    <a:ea typeface="宋体"/>
                  </a:rPr>
                  <a:t>0</a:t>
                </a:r>
                <a:r>
                  <a:rPr kumimoji="0" lang="ru-RU" altLang="zh-CN" sz="3000" b="0" i="0" u="none" strike="noStrike" kern="0" cap="none" spc="0" normalizeH="0" baseline="0" noProof="0" dirty="0">
                    <a:ln>
                      <a:noFill/>
                    </a:ln>
                    <a:solidFill>
                      <a:prstClr val="white"/>
                    </a:solidFill>
                    <a:effectLst/>
                    <a:uLnTx/>
                    <a:uFillTx/>
                    <a:latin typeface="Impact" panose="020B0806030902050204" pitchFamily="34" charset="0"/>
                    <a:ea typeface="宋体"/>
                  </a:rPr>
                  <a:t>7</a:t>
                </a:r>
                <a:endParaRPr kumimoji="0" lang="zh-CN" altLang="en-US" sz="3000" b="0" i="0" u="none" strike="noStrike" kern="0" cap="none" spc="0" normalizeH="0" baseline="0" noProof="0" dirty="0">
                  <a:ln>
                    <a:noFill/>
                  </a:ln>
                  <a:solidFill>
                    <a:prstClr val="white"/>
                  </a:solidFill>
                  <a:effectLst/>
                  <a:uLnTx/>
                  <a:uFillTx/>
                  <a:latin typeface="Impact" panose="020B0806030902050204" pitchFamily="34" charset="0"/>
                  <a:ea typeface="宋体"/>
                </a:endParaRPr>
              </a:p>
            </p:txBody>
          </p:sp>
          <p:sp>
            <p:nvSpPr>
              <p:cNvPr id="106" name="文本框 46"/>
              <p:cNvSpPr txBox="1"/>
              <p:nvPr/>
            </p:nvSpPr>
            <p:spPr>
              <a:xfrm>
                <a:off x="1671386" y="2860576"/>
                <a:ext cx="773020" cy="553998"/>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zh-CN" sz="3000" b="0" i="0" u="none" strike="noStrike" kern="0" cap="none" spc="0" normalizeH="0" baseline="0" noProof="0" dirty="0">
                    <a:ln>
                      <a:noFill/>
                    </a:ln>
                    <a:solidFill>
                      <a:prstClr val="white"/>
                    </a:solidFill>
                    <a:effectLst/>
                    <a:uLnTx/>
                    <a:uFillTx/>
                    <a:latin typeface="Impact" panose="020B0806030902050204" pitchFamily="34" charset="0"/>
                    <a:ea typeface="宋体"/>
                  </a:rPr>
                  <a:t>0</a:t>
                </a:r>
                <a:r>
                  <a:rPr kumimoji="0" lang="ru-RU" altLang="zh-CN" sz="3000" b="0" i="0" u="none" strike="noStrike" kern="0" cap="none" spc="0" normalizeH="0" baseline="0" noProof="0" dirty="0">
                    <a:ln>
                      <a:noFill/>
                    </a:ln>
                    <a:solidFill>
                      <a:prstClr val="white"/>
                    </a:solidFill>
                    <a:effectLst/>
                    <a:uLnTx/>
                    <a:uFillTx/>
                    <a:latin typeface="Impact" panose="020B0806030902050204" pitchFamily="34" charset="0"/>
                    <a:ea typeface="宋体"/>
                  </a:rPr>
                  <a:t>8</a:t>
                </a:r>
                <a:endParaRPr kumimoji="0" lang="zh-CN" altLang="en-US" sz="3000" b="0" i="0" u="none" strike="noStrike" kern="0" cap="none" spc="0" normalizeH="0" baseline="0" noProof="0" dirty="0">
                  <a:ln>
                    <a:noFill/>
                  </a:ln>
                  <a:solidFill>
                    <a:prstClr val="white"/>
                  </a:solidFill>
                  <a:effectLst/>
                  <a:uLnTx/>
                  <a:uFillTx/>
                  <a:latin typeface="Impact" panose="020B0806030902050204" pitchFamily="34" charset="0"/>
                  <a:ea typeface="宋体"/>
                </a:endParaRPr>
              </a:p>
            </p:txBody>
          </p:sp>
          <p:sp>
            <p:nvSpPr>
              <p:cNvPr id="104" name="文本框 49"/>
              <p:cNvSpPr txBox="1"/>
              <p:nvPr/>
            </p:nvSpPr>
            <p:spPr>
              <a:xfrm>
                <a:off x="1657914" y="3818745"/>
                <a:ext cx="773021" cy="553998"/>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zh-CN" sz="3000" b="0" i="0" u="none" strike="noStrike" kern="0" cap="none" spc="0" normalizeH="0" baseline="0" noProof="0" dirty="0">
                    <a:ln>
                      <a:noFill/>
                    </a:ln>
                    <a:solidFill>
                      <a:prstClr val="white"/>
                    </a:solidFill>
                    <a:effectLst/>
                    <a:uLnTx/>
                    <a:uFillTx/>
                    <a:latin typeface="Impact" panose="020B0806030902050204" pitchFamily="34" charset="0"/>
                    <a:ea typeface="宋体"/>
                  </a:rPr>
                  <a:t>0</a:t>
                </a:r>
                <a:r>
                  <a:rPr kumimoji="0" lang="ru-RU" altLang="zh-CN" sz="3000" b="0" i="0" u="none" strike="noStrike" kern="0" cap="none" spc="0" normalizeH="0" baseline="0" noProof="0" dirty="0">
                    <a:ln>
                      <a:noFill/>
                    </a:ln>
                    <a:solidFill>
                      <a:prstClr val="white"/>
                    </a:solidFill>
                    <a:effectLst/>
                    <a:uLnTx/>
                    <a:uFillTx/>
                    <a:latin typeface="Impact" panose="020B0806030902050204" pitchFamily="34" charset="0"/>
                    <a:ea typeface="宋体"/>
                  </a:rPr>
                  <a:t>9</a:t>
                </a:r>
                <a:endParaRPr kumimoji="0" lang="zh-CN" altLang="en-US" sz="3000" b="0" i="0" u="none" strike="noStrike" kern="0" cap="none" spc="0" normalizeH="0" baseline="0" noProof="0" dirty="0">
                  <a:ln>
                    <a:noFill/>
                  </a:ln>
                  <a:solidFill>
                    <a:prstClr val="white"/>
                  </a:solidFill>
                  <a:effectLst/>
                  <a:uLnTx/>
                  <a:uFillTx/>
                  <a:latin typeface="Impact" panose="020B0806030902050204" pitchFamily="34" charset="0"/>
                  <a:ea typeface="宋体"/>
                </a:endParaRPr>
              </a:p>
            </p:txBody>
          </p:sp>
        </p:grpSp>
        <p:sp>
          <p:nvSpPr>
            <p:cNvPr id="146" name="文本框 49"/>
            <p:cNvSpPr txBox="1"/>
            <p:nvPr/>
          </p:nvSpPr>
          <p:spPr>
            <a:xfrm>
              <a:off x="6646689" y="5463847"/>
              <a:ext cx="773021" cy="553998"/>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lang="ru-RU" altLang="zh-CN" sz="3000" kern="0" dirty="0">
                  <a:solidFill>
                    <a:prstClr val="white"/>
                  </a:solidFill>
                  <a:latin typeface="Impact" panose="020B0806030902050204" pitchFamily="34" charset="0"/>
                  <a:ea typeface="宋体"/>
                </a:rPr>
                <a:t>10</a:t>
              </a:r>
              <a:endParaRPr kumimoji="0" lang="zh-CN" altLang="en-US" sz="3000" b="0" i="0" u="none" strike="noStrike" kern="0" cap="none" spc="0" normalizeH="0" baseline="0" noProof="0" dirty="0">
                <a:ln>
                  <a:noFill/>
                </a:ln>
                <a:solidFill>
                  <a:prstClr val="white"/>
                </a:solidFill>
                <a:effectLst/>
                <a:uLnTx/>
                <a:uFillTx/>
                <a:latin typeface="Impact" panose="020B0806030902050204" pitchFamily="34" charset="0"/>
                <a:ea typeface="宋体"/>
              </a:endParaRPr>
            </a:p>
          </p:txBody>
        </p:sp>
        <p:sp>
          <p:nvSpPr>
            <p:cNvPr id="121" name="流程图: 手动输入 32"/>
            <p:cNvSpPr/>
            <p:nvPr/>
          </p:nvSpPr>
          <p:spPr>
            <a:xfrm flipH="1">
              <a:off x="7685149" y="5749815"/>
              <a:ext cx="259241" cy="45873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0 w 10000"/>
                <a:gd name="connsiteY0-2" fmla="*/ 6677 h 10000"/>
                <a:gd name="connsiteX1-3" fmla="*/ 10000 w 10000"/>
                <a:gd name="connsiteY1-4" fmla="*/ 0 h 10000"/>
                <a:gd name="connsiteX2-5" fmla="*/ 10000 w 10000"/>
                <a:gd name="connsiteY2-6" fmla="*/ 10000 h 10000"/>
                <a:gd name="connsiteX3-7" fmla="*/ 0 w 10000"/>
                <a:gd name="connsiteY3-8" fmla="*/ 10000 h 10000"/>
                <a:gd name="connsiteX4-9" fmla="*/ 0 w 10000"/>
                <a:gd name="connsiteY4-10" fmla="*/ 6677 h 10000"/>
                <a:gd name="connsiteX0-11" fmla="*/ 0 w 10000"/>
                <a:gd name="connsiteY0-12" fmla="*/ 6875 h 10000"/>
                <a:gd name="connsiteX1-13" fmla="*/ 10000 w 10000"/>
                <a:gd name="connsiteY1-14" fmla="*/ 0 h 10000"/>
                <a:gd name="connsiteX2-15" fmla="*/ 10000 w 10000"/>
                <a:gd name="connsiteY2-16" fmla="*/ 10000 h 10000"/>
                <a:gd name="connsiteX3-17" fmla="*/ 0 w 10000"/>
                <a:gd name="connsiteY3-18" fmla="*/ 10000 h 10000"/>
                <a:gd name="connsiteX4-19" fmla="*/ 0 w 10000"/>
                <a:gd name="connsiteY4-20" fmla="*/ 6875 h 10000"/>
                <a:gd name="connsiteX0-21" fmla="*/ 0 w 10185"/>
                <a:gd name="connsiteY0-22" fmla="*/ 6624 h 10000"/>
                <a:gd name="connsiteX1-23" fmla="*/ 10185 w 10185"/>
                <a:gd name="connsiteY1-24" fmla="*/ 0 h 10000"/>
                <a:gd name="connsiteX2-25" fmla="*/ 10185 w 10185"/>
                <a:gd name="connsiteY2-26" fmla="*/ 10000 h 10000"/>
                <a:gd name="connsiteX3-27" fmla="*/ 185 w 10185"/>
                <a:gd name="connsiteY3-28" fmla="*/ 10000 h 10000"/>
                <a:gd name="connsiteX4-29" fmla="*/ 0 w 10185"/>
                <a:gd name="connsiteY4-30" fmla="*/ 6624 h 10000"/>
                <a:gd name="connsiteX0-31" fmla="*/ 0 w 10092"/>
                <a:gd name="connsiteY0-32" fmla="*/ 8092 h 10000"/>
                <a:gd name="connsiteX1-33" fmla="*/ 10092 w 10092"/>
                <a:gd name="connsiteY1-34" fmla="*/ 0 h 10000"/>
                <a:gd name="connsiteX2-35" fmla="*/ 10092 w 10092"/>
                <a:gd name="connsiteY2-36" fmla="*/ 10000 h 10000"/>
                <a:gd name="connsiteX3-37" fmla="*/ 92 w 10092"/>
                <a:gd name="connsiteY3-38" fmla="*/ 10000 h 10000"/>
                <a:gd name="connsiteX4-39" fmla="*/ 0 w 10092"/>
                <a:gd name="connsiteY4-40" fmla="*/ 8092 h 10000"/>
                <a:gd name="connsiteX0-41" fmla="*/ 0 w 10092"/>
                <a:gd name="connsiteY0-42" fmla="*/ 8736 h 10000"/>
                <a:gd name="connsiteX1-43" fmla="*/ 10092 w 10092"/>
                <a:gd name="connsiteY1-44" fmla="*/ 0 h 10000"/>
                <a:gd name="connsiteX2-45" fmla="*/ 10092 w 10092"/>
                <a:gd name="connsiteY2-46" fmla="*/ 10000 h 10000"/>
                <a:gd name="connsiteX3-47" fmla="*/ 92 w 10092"/>
                <a:gd name="connsiteY3-48" fmla="*/ 10000 h 10000"/>
                <a:gd name="connsiteX4-49" fmla="*/ 0 w 10092"/>
                <a:gd name="connsiteY4-50" fmla="*/ 8736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92" h="10000">
                  <a:moveTo>
                    <a:pt x="0" y="8736"/>
                  </a:moveTo>
                  <a:lnTo>
                    <a:pt x="10092" y="0"/>
                  </a:lnTo>
                  <a:lnTo>
                    <a:pt x="10092" y="10000"/>
                  </a:lnTo>
                  <a:lnTo>
                    <a:pt x="92" y="10000"/>
                  </a:lnTo>
                  <a:cubicBezTo>
                    <a:pt x="30" y="8875"/>
                    <a:pt x="62" y="9861"/>
                    <a:pt x="0" y="8736"/>
                  </a:cubicBezTo>
                  <a:close/>
                </a:path>
              </a:pathLst>
            </a:custGeom>
            <a:gradFill>
              <a:gsLst>
                <a:gs pos="0">
                  <a:sysClr val="windowText" lastClr="000000">
                    <a:alpha val="21000"/>
                  </a:sysClr>
                </a:gs>
                <a:gs pos="100000">
                  <a:srgbClr val="F2F2F2">
                    <a:alpha val="0"/>
                  </a:srgbClr>
                </a:gs>
              </a:gsLst>
              <a:lin ang="10800000" scaled="0"/>
            </a:gradFill>
            <a:ln w="25400" cap="flat" cmpd="sng" algn="ctr">
              <a:noFill/>
              <a:prstDash val="solid"/>
            </a:ln>
            <a:effectLst>
              <a:softEdge rad="25400"/>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white"/>
                </a:solidFill>
                <a:effectLst/>
                <a:uLnTx/>
                <a:uFillTx/>
                <a:latin typeface="Calibri"/>
                <a:ea typeface="宋体"/>
                <a:cs typeface="+mn-cs"/>
              </a:endParaRPr>
            </a:p>
          </p:txBody>
        </p:sp>
        <p:sp>
          <p:nvSpPr>
            <p:cNvPr id="123" name="流程图: 手动输入 32"/>
            <p:cNvSpPr/>
            <p:nvPr/>
          </p:nvSpPr>
          <p:spPr>
            <a:xfrm rot="10800000">
              <a:off x="7696031" y="5462167"/>
              <a:ext cx="218211" cy="44234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0 w 10000"/>
                <a:gd name="connsiteY0-2" fmla="*/ 6677 h 10000"/>
                <a:gd name="connsiteX1-3" fmla="*/ 10000 w 10000"/>
                <a:gd name="connsiteY1-4" fmla="*/ 0 h 10000"/>
                <a:gd name="connsiteX2-5" fmla="*/ 10000 w 10000"/>
                <a:gd name="connsiteY2-6" fmla="*/ 10000 h 10000"/>
                <a:gd name="connsiteX3-7" fmla="*/ 0 w 10000"/>
                <a:gd name="connsiteY3-8" fmla="*/ 10000 h 10000"/>
                <a:gd name="connsiteX4-9" fmla="*/ 0 w 10000"/>
                <a:gd name="connsiteY4-10" fmla="*/ 6677 h 10000"/>
                <a:gd name="connsiteX0-11" fmla="*/ 0 w 10000"/>
                <a:gd name="connsiteY0-12" fmla="*/ 6875 h 10000"/>
                <a:gd name="connsiteX1-13" fmla="*/ 10000 w 10000"/>
                <a:gd name="connsiteY1-14" fmla="*/ 0 h 10000"/>
                <a:gd name="connsiteX2-15" fmla="*/ 10000 w 10000"/>
                <a:gd name="connsiteY2-16" fmla="*/ 10000 h 10000"/>
                <a:gd name="connsiteX3-17" fmla="*/ 0 w 10000"/>
                <a:gd name="connsiteY3-18" fmla="*/ 10000 h 10000"/>
                <a:gd name="connsiteX4-19" fmla="*/ 0 w 10000"/>
                <a:gd name="connsiteY4-20" fmla="*/ 6875 h 10000"/>
                <a:gd name="connsiteX0-21" fmla="*/ 0 w 10185"/>
                <a:gd name="connsiteY0-22" fmla="*/ 6624 h 10000"/>
                <a:gd name="connsiteX1-23" fmla="*/ 10185 w 10185"/>
                <a:gd name="connsiteY1-24" fmla="*/ 0 h 10000"/>
                <a:gd name="connsiteX2-25" fmla="*/ 10185 w 10185"/>
                <a:gd name="connsiteY2-26" fmla="*/ 10000 h 10000"/>
                <a:gd name="connsiteX3-27" fmla="*/ 185 w 10185"/>
                <a:gd name="connsiteY3-28" fmla="*/ 10000 h 10000"/>
                <a:gd name="connsiteX4-29" fmla="*/ 0 w 10185"/>
                <a:gd name="connsiteY4-30" fmla="*/ 6624 h 10000"/>
                <a:gd name="connsiteX0-31" fmla="*/ 0 w 10092"/>
                <a:gd name="connsiteY0-32" fmla="*/ 8092 h 10000"/>
                <a:gd name="connsiteX1-33" fmla="*/ 10092 w 10092"/>
                <a:gd name="connsiteY1-34" fmla="*/ 0 h 10000"/>
                <a:gd name="connsiteX2-35" fmla="*/ 10092 w 10092"/>
                <a:gd name="connsiteY2-36" fmla="*/ 10000 h 10000"/>
                <a:gd name="connsiteX3-37" fmla="*/ 92 w 10092"/>
                <a:gd name="connsiteY3-38" fmla="*/ 10000 h 10000"/>
                <a:gd name="connsiteX4-39" fmla="*/ 0 w 10092"/>
                <a:gd name="connsiteY4-40" fmla="*/ 8092 h 10000"/>
                <a:gd name="connsiteX0-41" fmla="*/ 0 w 10092"/>
                <a:gd name="connsiteY0-42" fmla="*/ 8736 h 10000"/>
                <a:gd name="connsiteX1-43" fmla="*/ 10092 w 10092"/>
                <a:gd name="connsiteY1-44" fmla="*/ 0 h 10000"/>
                <a:gd name="connsiteX2-45" fmla="*/ 10092 w 10092"/>
                <a:gd name="connsiteY2-46" fmla="*/ 10000 h 10000"/>
                <a:gd name="connsiteX3-47" fmla="*/ 92 w 10092"/>
                <a:gd name="connsiteY3-48" fmla="*/ 10000 h 10000"/>
                <a:gd name="connsiteX4-49" fmla="*/ 0 w 10092"/>
                <a:gd name="connsiteY4-50" fmla="*/ 8736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92" h="10000">
                  <a:moveTo>
                    <a:pt x="0" y="8736"/>
                  </a:moveTo>
                  <a:lnTo>
                    <a:pt x="10092" y="0"/>
                  </a:lnTo>
                  <a:lnTo>
                    <a:pt x="10092" y="10000"/>
                  </a:lnTo>
                  <a:lnTo>
                    <a:pt x="92" y="10000"/>
                  </a:lnTo>
                  <a:cubicBezTo>
                    <a:pt x="30" y="8875"/>
                    <a:pt x="62" y="9861"/>
                    <a:pt x="0" y="8736"/>
                  </a:cubicBezTo>
                  <a:close/>
                </a:path>
              </a:pathLst>
            </a:custGeom>
            <a:gradFill>
              <a:gsLst>
                <a:gs pos="0">
                  <a:sysClr val="windowText" lastClr="000000">
                    <a:alpha val="21000"/>
                  </a:sysClr>
                </a:gs>
                <a:gs pos="100000">
                  <a:srgbClr val="F2F2F2">
                    <a:alpha val="0"/>
                  </a:srgbClr>
                </a:gs>
              </a:gsLst>
              <a:lin ang="10800000" scaled="0"/>
            </a:gradFill>
            <a:ln w="25400" cap="flat" cmpd="sng" algn="ctr">
              <a:noFill/>
              <a:prstDash val="solid"/>
            </a:ln>
            <a:effectLst>
              <a:softEdge rad="25400"/>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white"/>
                </a:solidFill>
                <a:effectLst/>
                <a:uLnTx/>
                <a:uFillTx/>
                <a:latin typeface="Calibri"/>
                <a:ea typeface="宋体"/>
                <a:cs typeface="+mn-cs"/>
              </a:endParaRPr>
            </a:p>
          </p:txBody>
        </p:sp>
      </p:grpSp>
      <p:sp>
        <p:nvSpPr>
          <p:cNvPr id="20" name="矩形 79"/>
          <p:cNvSpPr/>
          <p:nvPr/>
        </p:nvSpPr>
        <p:spPr>
          <a:xfrm>
            <a:off x="7822250" y="3586193"/>
            <a:ext cx="2844291" cy="600164"/>
          </a:xfrm>
          <a:prstGeom prst="rect">
            <a:avLst/>
          </a:prstGeom>
        </p:spPr>
        <p:txBody>
          <a:bodyPr wrap="square">
            <a:spAutoFit/>
          </a:bodyPr>
          <a:lstStyle/>
          <a:p>
            <a:pPr lvl="0" algn="just">
              <a:defRPr/>
            </a:pPr>
            <a:r>
              <a:rPr lang="ru-RU" sz="1100" dirty="0">
                <a:latin typeface="Times New Roman" panose="02020603050405020304" pitchFamily="18" charset="0"/>
                <a:cs typeface="Times New Roman" panose="02020603050405020304" pitchFamily="18" charset="0"/>
              </a:rPr>
              <a:t>отказ от заключения договора социального найма (при соответствии жилого помещения требованиям законодательства)</a:t>
            </a:r>
            <a:endParaRPr kumimoji="0" lang="zh-CN" altLang="en-US" sz="1100" b="0" i="0" u="none" strike="noStrike" kern="0" cap="none" spc="0" normalizeH="0" baseline="0" noProof="0" dirty="0">
              <a:ln>
                <a:noFill/>
              </a:ln>
              <a:solidFill>
                <a:sysClr val="window" lastClr="FFFFFF">
                  <a:lumMod val="50000"/>
                </a:sys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0" name="矩形 86"/>
          <p:cNvSpPr/>
          <p:nvPr/>
        </p:nvSpPr>
        <p:spPr>
          <a:xfrm>
            <a:off x="7868423" y="2701538"/>
            <a:ext cx="2751943" cy="430887"/>
          </a:xfrm>
          <a:prstGeom prst="rect">
            <a:avLst/>
          </a:prstGeom>
        </p:spPr>
        <p:txBody>
          <a:bodyPr wrap="square">
            <a:spAutoFit/>
          </a:bodyPr>
          <a:lstStyle/>
          <a:p>
            <a:pPr algn="just"/>
            <a:r>
              <a:rPr lang="ru-RU" sz="1100" dirty="0">
                <a:latin typeface="Times New Roman" panose="02020603050405020304" pitchFamily="18" charset="0"/>
                <a:cs typeface="Times New Roman" panose="02020603050405020304" pitchFamily="18" charset="0"/>
              </a:rPr>
              <a:t>выдел доли собственниками жилых помещений</a:t>
            </a:r>
          </a:p>
        </p:txBody>
      </p:sp>
      <p:sp>
        <p:nvSpPr>
          <p:cNvPr id="142" name="矩形 86"/>
          <p:cNvSpPr/>
          <p:nvPr/>
        </p:nvSpPr>
        <p:spPr>
          <a:xfrm>
            <a:off x="2027760" y="5531979"/>
            <a:ext cx="2893448" cy="600164"/>
          </a:xfrm>
          <a:prstGeom prst="rect">
            <a:avLst/>
          </a:prstGeom>
        </p:spPr>
        <p:txBody>
          <a:bodyPr wrap="square">
            <a:spAutoFit/>
          </a:bodyPr>
          <a:lstStyle/>
          <a:p>
            <a:pPr algn="just"/>
            <a:r>
              <a:rPr lang="ru-RU" sz="1100" dirty="0">
                <a:latin typeface="Times New Roman" panose="02020603050405020304" pitchFamily="18" charset="0"/>
                <a:cs typeface="Times New Roman" panose="02020603050405020304" pitchFamily="18" charset="0"/>
              </a:rPr>
              <a:t>обмен занимаемого гражданином жилого помещения на жилое помещение меньшей площадью</a:t>
            </a:r>
          </a:p>
        </p:txBody>
      </p:sp>
      <p:sp>
        <p:nvSpPr>
          <p:cNvPr id="78" name="矩形 79"/>
          <p:cNvSpPr/>
          <p:nvPr/>
        </p:nvSpPr>
        <p:spPr>
          <a:xfrm>
            <a:off x="7721727" y="5455959"/>
            <a:ext cx="3091449" cy="600164"/>
          </a:xfrm>
          <a:prstGeom prst="rect">
            <a:avLst/>
          </a:prstGeom>
        </p:spPr>
        <p:txBody>
          <a:bodyPr wrap="square">
            <a:spAutoFit/>
          </a:bodyPr>
          <a:lstStyle/>
          <a:p>
            <a:pPr algn="just"/>
            <a:r>
              <a:rPr lang="ru-RU" sz="1100" dirty="0">
                <a:latin typeface="Times New Roman" panose="02020603050405020304" pitchFamily="18" charset="0"/>
                <a:cs typeface="Times New Roman" panose="02020603050405020304" pitchFamily="18" charset="0"/>
              </a:rPr>
              <a:t>намеренная порча жилого помещения, в результате чего оно приводилось в непригодное для проживания состояние и другие</a:t>
            </a:r>
          </a:p>
        </p:txBody>
      </p:sp>
      <p:sp>
        <p:nvSpPr>
          <p:cNvPr id="27" name="矩形 86"/>
          <p:cNvSpPr/>
          <p:nvPr/>
        </p:nvSpPr>
        <p:spPr>
          <a:xfrm>
            <a:off x="7775954" y="4432220"/>
            <a:ext cx="2773974" cy="707886"/>
          </a:xfrm>
          <a:prstGeom prst="rect">
            <a:avLst/>
          </a:prstGeom>
        </p:spPr>
        <p:txBody>
          <a:bodyPr wrap="square">
            <a:spAutoFit/>
          </a:bodyPr>
          <a:lstStyle/>
          <a:p>
            <a:pPr algn="just"/>
            <a:r>
              <a:rPr lang="ru-RU" sz="1000" dirty="0">
                <a:latin typeface="Times New Roman" panose="02020603050405020304" pitchFamily="18" charset="0"/>
                <a:cs typeface="Times New Roman" panose="02020603050405020304" pitchFamily="18" charset="0"/>
              </a:rPr>
              <a:t>действия, направленные на прекращение договора социального найма жилого помещения (одностороннее расторжение договора по инициативе нанимателя и т.п.)</a:t>
            </a:r>
          </a:p>
        </p:txBody>
      </p:sp>
    </p:spTree>
    <p:extLst>
      <p:ext uri="{BB962C8B-B14F-4D97-AF65-F5344CB8AC3E}">
        <p14:creationId xmlns:p14="http://schemas.microsoft.com/office/powerpoint/2010/main" val="208898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20"/>
                                        </p:tgtEl>
                                        <p:attrNameLst>
                                          <p:attrName>style.visibility</p:attrName>
                                        </p:attrNameLst>
                                      </p:cBhvr>
                                      <p:to>
                                        <p:strVal val="visible"/>
                                      </p:to>
                                    </p:set>
                                    <p:animEffect transition="in" filter="fade">
                                      <p:cBhvr>
                                        <p:cTn id="19" dur="1000"/>
                                        <p:tgtEl>
                                          <p:spTgt spid="120"/>
                                        </p:tgtEl>
                                      </p:cBhvr>
                                    </p:animEffect>
                                    <p:anim calcmode="lin" valueType="num">
                                      <p:cBhvr>
                                        <p:cTn id="20" dur="1000" fill="hold"/>
                                        <p:tgtEl>
                                          <p:spTgt spid="120"/>
                                        </p:tgtEl>
                                        <p:attrNameLst>
                                          <p:attrName>ppt_x</p:attrName>
                                        </p:attrNameLst>
                                      </p:cBhvr>
                                      <p:tavLst>
                                        <p:tav tm="0">
                                          <p:val>
                                            <p:strVal val="#ppt_x"/>
                                          </p:val>
                                        </p:tav>
                                        <p:tav tm="100000">
                                          <p:val>
                                            <p:strVal val="#ppt_x"/>
                                          </p:val>
                                        </p:tav>
                                      </p:tavLst>
                                    </p:anim>
                                    <p:anim calcmode="lin" valueType="num">
                                      <p:cBhvr>
                                        <p:cTn id="21" dur="1000" fill="hold"/>
                                        <p:tgtEl>
                                          <p:spTgt spid="120"/>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lgn="ctr">
              <a:buNone/>
            </a:pPr>
            <a:endParaRPr lang="ru-RU" dirty="0"/>
          </a:p>
          <a:p>
            <a:pPr marL="0" indent="0" algn="ctr">
              <a:buNone/>
            </a:pPr>
            <a:endParaRPr lang="ru-RU" dirty="0"/>
          </a:p>
          <a:p>
            <a:pPr marL="0" indent="0" algn="ctr">
              <a:buNone/>
            </a:pPr>
            <a:endParaRPr lang="ru-RU" dirty="0"/>
          </a:p>
          <a:p>
            <a:pPr marL="0" indent="0" algn="ctr">
              <a:buNone/>
            </a:pPr>
            <a:r>
              <a:rPr lang="ru-RU" sz="3600" dirty="0"/>
              <a:t>СПАСИБО ЗА ВНИМАНИЕ</a:t>
            </a:r>
          </a:p>
        </p:txBody>
      </p:sp>
    </p:spTree>
    <p:extLst>
      <p:ext uri="{BB962C8B-B14F-4D97-AF65-F5344CB8AC3E}">
        <p14:creationId xmlns:p14="http://schemas.microsoft.com/office/powerpoint/2010/main" val="270338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5C33914-EC39-4439-B366-52E6C3F2D72B}"/>
              </a:ext>
            </a:extLst>
          </p:cNvPr>
          <p:cNvSpPr>
            <a:spLocks noGrp="1"/>
          </p:cNvSpPr>
          <p:nvPr>
            <p:ph type="title"/>
          </p:nvPr>
        </p:nvSpPr>
        <p:spPr/>
        <p:txBody>
          <a:bodyPr>
            <a:normAutofit fontScale="90000"/>
          </a:bodyPr>
          <a:lstStyle/>
          <a:p>
            <a:r>
              <a:rPr lang="ru-RU" dirty="0">
                <a:latin typeface="Times New Roman" panose="02020603050405020304" pitchFamily="18" charset="0"/>
                <a:cs typeface="Times New Roman" panose="02020603050405020304" pitchFamily="18" charset="0"/>
              </a:rPr>
              <a:t>Основные примечания</a:t>
            </a:r>
            <a:r>
              <a:rPr lang="en-US"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42441EA5-A06D-4C32-BD34-B4443934DE74}"/>
              </a:ext>
            </a:extLst>
          </p:cNvPr>
          <p:cNvSpPr>
            <a:spLocks noGrp="1"/>
          </p:cNvSpPr>
          <p:nvPr>
            <p:ph idx="1"/>
          </p:nvPr>
        </p:nvSpPr>
        <p:spPr>
          <a:xfrm>
            <a:off x="838200" y="1014589"/>
            <a:ext cx="10515600" cy="4828821"/>
          </a:xfrm>
        </p:spPr>
        <p:txBody>
          <a:bodyPr>
            <a:normAutofit fontScale="62500" lnSpcReduction="20000"/>
          </a:bodyPr>
          <a:lstStyle/>
          <a:p>
            <a:r>
              <a:rPr lang="ru-RU" dirty="0">
                <a:latin typeface="Times New Roman" panose="02020603050405020304" pitchFamily="18" charset="0"/>
                <a:cs typeface="Times New Roman" panose="02020603050405020304" pitchFamily="18" charset="0"/>
              </a:rPr>
              <a:t>Размер выплаты в Новосибирске на 2023 г. составляет </a:t>
            </a:r>
            <a:r>
              <a:rPr lang="ru-RU" dirty="0">
                <a:solidFill>
                  <a:schemeClr val="bg1"/>
                </a:solidFill>
                <a:latin typeface="Times New Roman" panose="02020603050405020304" pitchFamily="18" charset="0"/>
                <a:cs typeface="Times New Roman" panose="02020603050405020304" pitchFamily="18" charset="0"/>
              </a:rPr>
              <a:t>3519 т. </a:t>
            </a:r>
            <a:r>
              <a:rPr lang="ru-RU" dirty="0">
                <a:latin typeface="Times New Roman" panose="02020603050405020304" pitchFamily="18" charset="0"/>
                <a:cs typeface="Times New Roman" panose="02020603050405020304" pitchFamily="18" charset="0"/>
              </a:rPr>
              <a:t>р</a:t>
            </a:r>
            <a:r>
              <a:rPr lang="ru-RU" dirty="0">
                <a:solidFill>
                  <a:schemeClr val="bg1"/>
                </a:solidFill>
                <a:latin typeface="Times New Roman" panose="02020603050405020304" pitchFamily="18" charset="0"/>
                <a:cs typeface="Times New Roman" panose="02020603050405020304" pitchFamily="18" charset="0"/>
              </a:rPr>
              <a:t>уб. и изменяется в зависимости от средней стоимости жилья по НСО ежегодно.</a:t>
            </a:r>
          </a:p>
          <a:p>
            <a:r>
              <a:rPr lang="ru-RU" dirty="0">
                <a:latin typeface="Times New Roman" panose="02020603050405020304" pitchFamily="18" charset="0"/>
                <a:cs typeface="Times New Roman" panose="02020603050405020304" pitchFamily="18" charset="0"/>
              </a:rPr>
              <a:t>С 2024 г. выплата предоставляется на конкурсной основе в зависимости от оценки результатов интеллектуальной деятельности молодого ученого по балльно-рейтинговой системе. </a:t>
            </a:r>
            <a:r>
              <a:rPr lang="ru-RU" dirty="0" err="1">
                <a:latin typeface="Times New Roman" panose="02020603050405020304" pitchFamily="18" charset="0"/>
                <a:cs typeface="Times New Roman" panose="02020603050405020304" pitchFamily="18" charset="0"/>
              </a:rPr>
              <a:t>НИОКРы</a:t>
            </a:r>
            <a:r>
              <a:rPr lang="ru-RU" dirty="0">
                <a:latin typeface="Times New Roman" panose="02020603050405020304" pitchFamily="18" charset="0"/>
                <a:cs typeface="Times New Roman" panose="02020603050405020304" pitchFamily="18" charset="0"/>
              </a:rPr>
              <a:t> в 2024 г. являются наиболее выгодными с точки зрения баллов. Если ранее практически все, кто соответствовал требованиями по получению ГЖС, получали его, сейчас нельзя гарантировать подобное. </a:t>
            </a:r>
          </a:p>
          <a:p>
            <a:r>
              <a:rPr lang="ru-RU" dirty="0">
                <a:latin typeface="Times New Roman" panose="02020603050405020304" pitchFamily="18" charset="0"/>
                <a:cs typeface="Times New Roman" panose="02020603050405020304" pitchFamily="18" charset="0"/>
              </a:rPr>
              <a:t>Если молодой ученый формально обладает собственностью, например, родителей, эту </a:t>
            </a:r>
            <a:r>
              <a:rPr lang="ru-RU">
                <a:latin typeface="Times New Roman" panose="02020603050405020304" pitchFamily="18" charset="0"/>
                <a:cs typeface="Times New Roman" panose="02020603050405020304" pitchFamily="18" charset="0"/>
              </a:rPr>
              <a:t>собственность обычно </a:t>
            </a:r>
            <a:r>
              <a:rPr lang="ru-RU" dirty="0">
                <a:latin typeface="Times New Roman" panose="02020603050405020304" pitchFamily="18" charset="0"/>
                <a:cs typeface="Times New Roman" panose="02020603050405020304" pitchFamily="18" charset="0"/>
              </a:rPr>
              <a:t>можно переписать дарственной на близкого родственника без обложения налогом. Это действие является намеренным ухудшением жилищных условий, что приведет к запрету на получение ГЖС в течение 5 последующих лет, но сделает возможным участие молодого ученого в мероприятиях по получению ГЖС по истечению названного срока. </a:t>
            </a:r>
          </a:p>
          <a:p>
            <a:r>
              <a:rPr lang="ru-RU" dirty="0">
                <a:latin typeface="Times New Roman" panose="02020603050405020304" pitchFamily="18" charset="0"/>
                <a:cs typeface="Times New Roman" panose="02020603050405020304" pitchFamily="18" charset="0"/>
              </a:rPr>
              <a:t>Заблаговременный отказ от собственности, например, в первый год аспирантуры позволит участвовать в конкурсе по получению ГЖС сразу после получения кандидатской степени и накопления 5 лет научного стажа. </a:t>
            </a:r>
          </a:p>
          <a:p>
            <a:r>
              <a:rPr lang="ru-RU" dirty="0">
                <a:latin typeface="Times New Roman" panose="02020603050405020304" pitchFamily="18" charset="0"/>
                <a:cs typeface="Times New Roman" panose="02020603050405020304" pitchFamily="18" charset="0"/>
              </a:rPr>
              <a:t>Отказ молодого ученого от постоянной регистрации у родителей, проживающих в Новосибирске, также является намеренным ухудшением жилищных условий и делает невозможным получение ГЖС в течение 5 последующих лет.</a:t>
            </a:r>
          </a:p>
          <a:p>
            <a:r>
              <a:rPr lang="ru-RU" dirty="0">
                <a:latin typeface="Times New Roman" panose="02020603050405020304" pitchFamily="18" charset="0"/>
                <a:cs typeface="Times New Roman" panose="02020603050405020304" pitchFamily="18" charset="0"/>
              </a:rPr>
              <a:t>Перед прочтением нормативных актов и совершением любых действий по получению ГЖС настоятельно рекомендуется проконсультироваться со членами жилищной комиссии института.</a:t>
            </a: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0572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373DCD-7CBB-4565-BEB8-7200ED32CB46}"/>
              </a:ext>
            </a:extLst>
          </p:cNvPr>
          <p:cNvSpPr>
            <a:spLocks noGrp="1"/>
          </p:cNvSpPr>
          <p:nvPr>
            <p:ph type="title"/>
          </p:nvPr>
        </p:nvSpPr>
        <p:spPr/>
        <p:txBody>
          <a:bodyPr>
            <a:normAutofit fontScale="90000"/>
          </a:bodyPr>
          <a:lstStyle/>
          <a:p>
            <a:r>
              <a:rPr lang="ru-RU" sz="4400" dirty="0">
                <a:effectLst/>
                <a:latin typeface="Times New Roman" panose="02020603050405020304" pitchFamily="18" charset="0"/>
                <a:ea typeface="Times New Roman" panose="02020603050405020304" pitchFamily="18" charset="0"/>
                <a:cs typeface="Times New Roman" panose="02020603050405020304" pitchFamily="18" charset="0"/>
              </a:rPr>
              <a:t>Социальные выплаты используются:</a:t>
            </a:r>
            <a:endParaRPr lang="ru-RU"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D45A335D-3158-4166-81BB-BBB0697C94C0}"/>
              </a:ext>
            </a:extLst>
          </p:cNvPr>
          <p:cNvSpPr>
            <a:spLocks noGrp="1"/>
          </p:cNvSpPr>
          <p:nvPr>
            <p:ph idx="1"/>
          </p:nvPr>
        </p:nvSpPr>
        <p:spPr>
          <a:xfrm>
            <a:off x="838200" y="855553"/>
            <a:ext cx="10515600" cy="5847088"/>
          </a:xfrm>
        </p:spPr>
        <p:txBody>
          <a:bodyPr>
            <a:noAutofit/>
          </a:bodyPr>
          <a:lstStyle/>
          <a:p>
            <a:pPr indent="342900" algn="just">
              <a:spcBef>
                <a:spcPts val="1100"/>
              </a:spcBef>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а) для оплаты цены договора купли-продажи жилого помещения на вторичном рынке жилья</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342900" algn="just">
              <a:spcBef>
                <a:spcPts val="1100"/>
              </a:spcBef>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б) для оплаты цены договора строительного подряда на строительство жилого дома;</a:t>
            </a:r>
          </a:p>
          <a:p>
            <a:pPr indent="342900" algn="just">
              <a:spcBef>
                <a:spcPts val="1100"/>
              </a:spcBef>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в) для осуществления последнего платежа в счет уплаты паевого взноса в полном размере, после уплаты которого жилое помещение переходит в собственность молодой семьи (в случае если молодая семья или один из супругов в молодой семье является членом жилищного, жилищно-строительного, жилищного накопительного кооператива;</a:t>
            </a:r>
          </a:p>
          <a:p>
            <a:pPr indent="342900" algn="just">
              <a:spcBef>
                <a:spcPts val="1100"/>
              </a:spcBef>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г) для уплаты первоначального взноса при получении жилищного кредита, в том числе ипотечного, или жилищного займа на приобретение жилого помещения по договору купли-продажи или строительство жилого дома;</a:t>
            </a:r>
          </a:p>
          <a:p>
            <a:pPr indent="342900" algn="just">
              <a:spcBef>
                <a:spcPts val="1100"/>
              </a:spcBef>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д) для оплаты цены договора с уполномоченной организацией на приобретение в интересах молодой семьи жилого помещения на первичном рынке жилья, в том числе на оплату цены договора купли-продажи жилого помещения (в случаях, когда это предусмотрено договором с уполномоченной организацией) и (или) оплату услуг указанной организации;</a:t>
            </a:r>
          </a:p>
          <a:p>
            <a:pPr indent="342900" algn="just">
              <a:spcBef>
                <a:spcPts val="1100"/>
              </a:spcBef>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е) для погашения суммы основного долга (части суммы основного долга) и уплаты процентов по жилищным кредитам на приобретение жилого помещения или строительство жилого дома или по кредиту (займу) на погашение ранее предоставленного жилищного кредита на приобретение жилого помещения или строительство жилого дома, за исключением иных процентов, штрафов, комиссий и пеней за просрочку исполнения обязательств по указанным жилищным кредитам или кредитам (займам) на погашение ранее предоставленного жилищного кредита;</a:t>
            </a:r>
          </a:p>
          <a:p>
            <a:pPr indent="342900" algn="just">
              <a:spcBef>
                <a:spcPts val="1100"/>
              </a:spcBef>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ж) для уплаты цены договора участия в долевом строительстве, который предусматривает в качестве объекта долевого строительства жилое помещение, содержащего одно из условий привлечения денежных средств участников долевого строительства, установленных </a:t>
            </a:r>
            <a:r>
              <a:rPr lang="ru-RU" sz="1200" u="none" strike="noStrik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пунктом 5 части 4 статьи 4</a:t>
            </a: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 Федерального закона "Об участии в долевом строительстве многоквартирных домов и иных объектов недвижимости и о внесении изменений в некоторые законодательные акты Российской Федерации" (далее - договор участия в долевом строительстве), или уплаты цены договора уступки участником долевого строительства прав требований по договору участия в долевом строительстве (далее - договор уступки прав требований по договору участия в долевом строительстве);</a:t>
            </a:r>
          </a:p>
          <a:p>
            <a:pPr indent="342900" algn="just">
              <a:spcBef>
                <a:spcPts val="1100"/>
              </a:spcBef>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з) для уплаты первоначального взноса при получении жилищного кредита на уплату цены договора участия в долевом строительстве, на уплату цены договора уступки прав требований по договору участия в долевом строительстве;</a:t>
            </a:r>
          </a:p>
          <a:p>
            <a:pPr indent="342900" algn="just">
              <a:spcBef>
                <a:spcPts val="1100"/>
              </a:spcBef>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и) для погашения суммы основного долга (части суммы основного долга) и уплаты процентов по жилищному кредиту на уплату цены договора участия в долевом строительстве или на уплату цены договора уступки прав требований по договору участия в долевом строительстве либо по кредиту (займу) на погашение ранее предоставленного жилищного кредита на уплату цены договора участия в долевом строительстве или на уплату цены договора уступки прав требований по договору участия в долевом строительстве (за исключением иных процентов, штрафов, комиссий и пеней за просрочку исполнения обязательств по указанным жилищным кредитам либо кредитам (займам) на погашение ранее предоставленного жилищного кредита).</a:t>
            </a:r>
          </a:p>
        </p:txBody>
      </p:sp>
    </p:spTree>
    <p:extLst>
      <p:ext uri="{BB962C8B-B14F-4D97-AF65-F5344CB8AC3E}">
        <p14:creationId xmlns:p14="http://schemas.microsoft.com/office/powerpoint/2010/main" val="3378586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олилиния 7"/>
          <p:cNvSpPr/>
          <p:nvPr/>
        </p:nvSpPr>
        <p:spPr>
          <a:xfrm>
            <a:off x="845075" y="1392965"/>
            <a:ext cx="10501850" cy="1264777"/>
          </a:xfrm>
          <a:custGeom>
            <a:avLst/>
            <a:gdLst>
              <a:gd name="connsiteX0" fmla="*/ 0 w 8240253"/>
              <a:gd name="connsiteY0" fmla="*/ 344767 h 2068562"/>
              <a:gd name="connsiteX1" fmla="*/ 344767 w 8240253"/>
              <a:gd name="connsiteY1" fmla="*/ 0 h 2068562"/>
              <a:gd name="connsiteX2" fmla="*/ 7895486 w 8240253"/>
              <a:gd name="connsiteY2" fmla="*/ 0 h 2068562"/>
              <a:gd name="connsiteX3" fmla="*/ 8240253 w 8240253"/>
              <a:gd name="connsiteY3" fmla="*/ 344767 h 2068562"/>
              <a:gd name="connsiteX4" fmla="*/ 8240253 w 8240253"/>
              <a:gd name="connsiteY4" fmla="*/ 1723795 h 2068562"/>
              <a:gd name="connsiteX5" fmla="*/ 7895486 w 8240253"/>
              <a:gd name="connsiteY5" fmla="*/ 2068562 h 2068562"/>
              <a:gd name="connsiteX6" fmla="*/ 344767 w 8240253"/>
              <a:gd name="connsiteY6" fmla="*/ 2068562 h 2068562"/>
              <a:gd name="connsiteX7" fmla="*/ 0 w 8240253"/>
              <a:gd name="connsiteY7" fmla="*/ 1723795 h 2068562"/>
              <a:gd name="connsiteX8" fmla="*/ 0 w 8240253"/>
              <a:gd name="connsiteY8" fmla="*/ 344767 h 2068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40253" h="2068562">
                <a:moveTo>
                  <a:pt x="0" y="344767"/>
                </a:moveTo>
                <a:cubicBezTo>
                  <a:pt x="0" y="154357"/>
                  <a:pt x="154357" y="0"/>
                  <a:pt x="344767" y="0"/>
                </a:cubicBezTo>
                <a:lnTo>
                  <a:pt x="7895486" y="0"/>
                </a:lnTo>
                <a:cubicBezTo>
                  <a:pt x="8085896" y="0"/>
                  <a:pt x="8240253" y="154357"/>
                  <a:pt x="8240253" y="344767"/>
                </a:cubicBezTo>
                <a:lnTo>
                  <a:pt x="8240253" y="1723795"/>
                </a:lnTo>
                <a:cubicBezTo>
                  <a:pt x="8240253" y="1914205"/>
                  <a:pt x="8085896" y="2068562"/>
                  <a:pt x="7895486" y="2068562"/>
                </a:cubicBezTo>
                <a:lnTo>
                  <a:pt x="344767" y="2068562"/>
                </a:lnTo>
                <a:cubicBezTo>
                  <a:pt x="154357" y="2068562"/>
                  <a:pt x="0" y="1914205"/>
                  <a:pt x="0" y="1723795"/>
                </a:cubicBezTo>
                <a:lnTo>
                  <a:pt x="0" y="344767"/>
                </a:lnTo>
                <a:close/>
              </a:path>
            </a:pathLst>
          </a:custGeom>
          <a:solidFill>
            <a:schemeClr val="bg1"/>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412441" tIns="100979" rIns="412441" bIns="100979" numCol="1" spcCol="1270" anchor="ctr" anchorCtr="0">
            <a:noAutofit/>
          </a:bodyPr>
          <a:lstStyle/>
          <a:p>
            <a:pPr lvl="0" algn="ctr" defTabSz="711200">
              <a:lnSpc>
                <a:spcPct val="100000"/>
              </a:lnSpc>
              <a:spcBef>
                <a:spcPct val="0"/>
              </a:spcBef>
              <a:spcAft>
                <a:spcPts val="0"/>
              </a:spcAft>
            </a:pPr>
            <a:r>
              <a:rPr lang="ru-RU" sz="1400" dirty="0">
                <a:solidFill>
                  <a:schemeClr val="tx1"/>
                </a:solidFill>
                <a:latin typeface="Times New Roman" panose="02020603050405020304" pitchFamily="18" charset="0"/>
                <a:cs typeface="Times New Roman" panose="02020603050405020304" pitchFamily="18" charset="0"/>
              </a:rPr>
              <a:t>Правила предоставления молодым ученым социальных выплат на приобретение жилых помещений в рамках реализации мероприятий по обеспечению жильем молодых ученых комплекса процессных мероприятий «Выполнение государственных обязательств по обеспечению жильем отдельных категорий граждан» государственной программы Российской Федерации «Обеспечение доступным и комфортным жильем и коммунальными услугами граждан Российской Федерации», утвержденные постановлением Правительства Российской Федерации от 17.12.2010 № 1050 (далее – Правила)</a:t>
            </a:r>
            <a:r>
              <a:rPr lang="ru-RU" sz="1400" dirty="0">
                <a:latin typeface="Times New Roman" panose="02020603050405020304" pitchFamily="18" charset="0"/>
                <a:cs typeface="Times New Roman" panose="02020603050405020304" pitchFamily="18" charset="0"/>
              </a:rPr>
              <a:t>)</a:t>
            </a:r>
          </a:p>
        </p:txBody>
      </p:sp>
      <p:sp>
        <p:nvSpPr>
          <p:cNvPr id="10" name="Полилиния 9"/>
          <p:cNvSpPr/>
          <p:nvPr/>
        </p:nvSpPr>
        <p:spPr>
          <a:xfrm>
            <a:off x="845075" y="3246928"/>
            <a:ext cx="10501850" cy="944723"/>
          </a:xfrm>
          <a:custGeom>
            <a:avLst/>
            <a:gdLst>
              <a:gd name="connsiteX0" fmla="*/ 0 w 8240253"/>
              <a:gd name="connsiteY0" fmla="*/ 185942 h 1115628"/>
              <a:gd name="connsiteX1" fmla="*/ 185942 w 8240253"/>
              <a:gd name="connsiteY1" fmla="*/ 0 h 1115628"/>
              <a:gd name="connsiteX2" fmla="*/ 8054311 w 8240253"/>
              <a:gd name="connsiteY2" fmla="*/ 0 h 1115628"/>
              <a:gd name="connsiteX3" fmla="*/ 8240253 w 8240253"/>
              <a:gd name="connsiteY3" fmla="*/ 185942 h 1115628"/>
              <a:gd name="connsiteX4" fmla="*/ 8240253 w 8240253"/>
              <a:gd name="connsiteY4" fmla="*/ 929686 h 1115628"/>
              <a:gd name="connsiteX5" fmla="*/ 8054311 w 8240253"/>
              <a:gd name="connsiteY5" fmla="*/ 1115628 h 1115628"/>
              <a:gd name="connsiteX6" fmla="*/ 185942 w 8240253"/>
              <a:gd name="connsiteY6" fmla="*/ 1115628 h 1115628"/>
              <a:gd name="connsiteX7" fmla="*/ 0 w 8240253"/>
              <a:gd name="connsiteY7" fmla="*/ 929686 h 1115628"/>
              <a:gd name="connsiteX8" fmla="*/ 0 w 8240253"/>
              <a:gd name="connsiteY8" fmla="*/ 185942 h 111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40253" h="1115628">
                <a:moveTo>
                  <a:pt x="0" y="185942"/>
                </a:moveTo>
                <a:cubicBezTo>
                  <a:pt x="0" y="83249"/>
                  <a:pt x="83249" y="0"/>
                  <a:pt x="185942" y="0"/>
                </a:cubicBezTo>
                <a:lnTo>
                  <a:pt x="8054311" y="0"/>
                </a:lnTo>
                <a:cubicBezTo>
                  <a:pt x="8157004" y="0"/>
                  <a:pt x="8240253" y="83249"/>
                  <a:pt x="8240253" y="185942"/>
                </a:cubicBezTo>
                <a:lnTo>
                  <a:pt x="8240253" y="929686"/>
                </a:lnTo>
                <a:cubicBezTo>
                  <a:pt x="8240253" y="1032379"/>
                  <a:pt x="8157004" y="1115628"/>
                  <a:pt x="8054311" y="1115628"/>
                </a:cubicBezTo>
                <a:lnTo>
                  <a:pt x="185942" y="1115628"/>
                </a:lnTo>
                <a:cubicBezTo>
                  <a:pt x="83249" y="1115628"/>
                  <a:pt x="0" y="1032379"/>
                  <a:pt x="0" y="929686"/>
                </a:cubicBezTo>
                <a:lnTo>
                  <a:pt x="0" y="185942"/>
                </a:lnTo>
                <a:close/>
              </a:path>
            </a:pathLst>
          </a:custGeom>
          <a:solidFill>
            <a:schemeClr val="bg1"/>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65922" tIns="54460" rIns="365922" bIns="54460" numCol="1" spcCol="1270" anchor="ctr" anchorCtr="0">
            <a:noAutofit/>
          </a:bodyPr>
          <a:lstStyle/>
          <a:p>
            <a:pPr lvl="0" algn="ctr" defTabSz="622300">
              <a:lnSpc>
                <a:spcPct val="90000"/>
              </a:lnSpc>
              <a:spcBef>
                <a:spcPct val="0"/>
              </a:spcBef>
              <a:spcAft>
                <a:spcPct val="35000"/>
              </a:spcAft>
            </a:pPr>
            <a:r>
              <a:rPr lang="ru-RU" sz="1400" kern="1200" dirty="0">
                <a:solidFill>
                  <a:schemeClr val="tx1"/>
                </a:solidFill>
                <a:latin typeface="Times New Roman" panose="02020603050405020304" pitchFamily="18" charset="0"/>
                <a:cs typeface="Times New Roman" panose="02020603050405020304" pitchFamily="18" charset="0"/>
              </a:rPr>
              <a:t>Приказ Министерства науки и высшего образования Российской Федерации «О некоторых вопросах предоставления молодым ученым научных организаций и образовательных организаций высшего образования социальных выплат на приобретение жилых помещений» от 19.04.2023 № 422</a:t>
            </a:r>
          </a:p>
        </p:txBody>
      </p:sp>
      <p:sp>
        <p:nvSpPr>
          <p:cNvPr id="4" name="Title 1"/>
          <p:cNvSpPr>
            <a:spLocks noGrp="1"/>
          </p:cNvSpPr>
          <p:nvPr>
            <p:ph type="title"/>
          </p:nvPr>
        </p:nvSpPr>
        <p:spPr>
          <a:xfrm>
            <a:off x="1524001" y="272802"/>
            <a:ext cx="9143999" cy="530977"/>
          </a:xfrm>
        </p:spPr>
        <p:txBody>
          <a:bodyPr>
            <a:normAutofit/>
          </a:bodyPr>
          <a:lstStyle/>
          <a:p>
            <a:pPr algn="ctr"/>
            <a:r>
              <a:rPr lang="ru-RU" sz="3200" dirty="0">
                <a:latin typeface="Times New Roman" panose="02020603050405020304" pitchFamily="18" charset="0"/>
                <a:cs typeface="Times New Roman" panose="02020603050405020304" pitchFamily="18" charset="0"/>
              </a:rPr>
              <a:t>Нормативные правовые акты</a:t>
            </a:r>
          </a:p>
        </p:txBody>
      </p:sp>
      <p:sp>
        <p:nvSpPr>
          <p:cNvPr id="2" name="Номер слайда 1"/>
          <p:cNvSpPr>
            <a:spLocks noGrp="1"/>
          </p:cNvSpPr>
          <p:nvPr>
            <p:ph type="sldNum" sz="quarter" idx="12"/>
          </p:nvPr>
        </p:nvSpPr>
        <p:spPr/>
        <p:txBody>
          <a:bodyPr/>
          <a:lstStyle/>
          <a:p>
            <a:fld id="{8408BC49-1B67-4826-A1F3-48AF839B00E7}" type="slidenum">
              <a:rPr lang="en-US" smtClean="0"/>
              <a:t>5</a:t>
            </a:fld>
            <a:endParaRPr lang="en-US"/>
          </a:p>
        </p:txBody>
      </p:sp>
      <p:sp>
        <p:nvSpPr>
          <p:cNvPr id="6" name="Полилиния 5"/>
          <p:cNvSpPr/>
          <p:nvPr/>
        </p:nvSpPr>
        <p:spPr>
          <a:xfrm>
            <a:off x="851950" y="4780837"/>
            <a:ext cx="10501850" cy="1284598"/>
          </a:xfrm>
          <a:custGeom>
            <a:avLst/>
            <a:gdLst>
              <a:gd name="connsiteX0" fmla="*/ 0 w 8240253"/>
              <a:gd name="connsiteY0" fmla="*/ 185942 h 1115628"/>
              <a:gd name="connsiteX1" fmla="*/ 185942 w 8240253"/>
              <a:gd name="connsiteY1" fmla="*/ 0 h 1115628"/>
              <a:gd name="connsiteX2" fmla="*/ 8054311 w 8240253"/>
              <a:gd name="connsiteY2" fmla="*/ 0 h 1115628"/>
              <a:gd name="connsiteX3" fmla="*/ 8240253 w 8240253"/>
              <a:gd name="connsiteY3" fmla="*/ 185942 h 1115628"/>
              <a:gd name="connsiteX4" fmla="*/ 8240253 w 8240253"/>
              <a:gd name="connsiteY4" fmla="*/ 929686 h 1115628"/>
              <a:gd name="connsiteX5" fmla="*/ 8054311 w 8240253"/>
              <a:gd name="connsiteY5" fmla="*/ 1115628 h 1115628"/>
              <a:gd name="connsiteX6" fmla="*/ 185942 w 8240253"/>
              <a:gd name="connsiteY6" fmla="*/ 1115628 h 1115628"/>
              <a:gd name="connsiteX7" fmla="*/ 0 w 8240253"/>
              <a:gd name="connsiteY7" fmla="*/ 929686 h 1115628"/>
              <a:gd name="connsiteX8" fmla="*/ 0 w 8240253"/>
              <a:gd name="connsiteY8" fmla="*/ 185942 h 111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40253" h="1115628">
                <a:moveTo>
                  <a:pt x="0" y="185942"/>
                </a:moveTo>
                <a:cubicBezTo>
                  <a:pt x="0" y="83249"/>
                  <a:pt x="83249" y="0"/>
                  <a:pt x="185942" y="0"/>
                </a:cubicBezTo>
                <a:lnTo>
                  <a:pt x="8054311" y="0"/>
                </a:lnTo>
                <a:cubicBezTo>
                  <a:pt x="8157004" y="0"/>
                  <a:pt x="8240253" y="83249"/>
                  <a:pt x="8240253" y="185942"/>
                </a:cubicBezTo>
                <a:lnTo>
                  <a:pt x="8240253" y="929686"/>
                </a:lnTo>
                <a:cubicBezTo>
                  <a:pt x="8240253" y="1032379"/>
                  <a:pt x="8157004" y="1115628"/>
                  <a:pt x="8054311" y="1115628"/>
                </a:cubicBezTo>
                <a:lnTo>
                  <a:pt x="185942" y="1115628"/>
                </a:lnTo>
                <a:cubicBezTo>
                  <a:pt x="83249" y="1115628"/>
                  <a:pt x="0" y="1032379"/>
                  <a:pt x="0" y="929686"/>
                </a:cubicBezTo>
                <a:lnTo>
                  <a:pt x="0" y="185942"/>
                </a:lnTo>
                <a:close/>
              </a:path>
            </a:pathLst>
          </a:custGeom>
          <a:solidFill>
            <a:schemeClr val="bg1"/>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65922" tIns="54460" rIns="365922" bIns="54460" numCol="1" spcCol="1270" anchor="ctr" anchorCtr="0">
            <a:noAutofit/>
          </a:bodyPr>
          <a:lstStyle/>
          <a:p>
            <a:pPr algn="ctr"/>
            <a:r>
              <a:rPr lang="ru-RU" sz="1400" dirty="0">
                <a:solidFill>
                  <a:schemeClr val="tx1"/>
                </a:solidFill>
                <a:latin typeface="Times New Roman" panose="02020603050405020304" pitchFamily="18" charset="0"/>
                <a:cs typeface="Times New Roman" panose="02020603050405020304" pitchFamily="18" charset="0"/>
              </a:rPr>
              <a:t>Постановление Правительства Российской Федерации от 21.03.2006 № 153 «Об утверждении Правил выпуска и реализации государственных жилищных сертификатов в рамках реализации ведомственной целевой программы «Оказание государственной поддержки гражданам в обеспечении жильем и оплате жилищно-коммунальных услуг» государственной программы Российской Федерации «Обеспечение доступным и комфортным жильем и коммунальными услугами граждан Российской Федерации»</a:t>
            </a:r>
          </a:p>
        </p:txBody>
      </p:sp>
    </p:spTree>
    <p:extLst>
      <p:ext uri="{BB962C8B-B14F-4D97-AF65-F5344CB8AC3E}">
        <p14:creationId xmlns:p14="http://schemas.microsoft.com/office/powerpoint/2010/main" val="33793896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4"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лилиния 4"/>
          <p:cNvSpPr/>
          <p:nvPr/>
        </p:nvSpPr>
        <p:spPr>
          <a:xfrm>
            <a:off x="3262440" y="1850788"/>
            <a:ext cx="8221610" cy="802795"/>
          </a:xfrm>
          <a:custGeom>
            <a:avLst/>
            <a:gdLst>
              <a:gd name="connsiteX0" fmla="*/ 0 w 8221610"/>
              <a:gd name="connsiteY0" fmla="*/ 184263 h 1105554"/>
              <a:gd name="connsiteX1" fmla="*/ 184263 w 8221610"/>
              <a:gd name="connsiteY1" fmla="*/ 0 h 1105554"/>
              <a:gd name="connsiteX2" fmla="*/ 8037347 w 8221610"/>
              <a:gd name="connsiteY2" fmla="*/ 0 h 1105554"/>
              <a:gd name="connsiteX3" fmla="*/ 8221610 w 8221610"/>
              <a:gd name="connsiteY3" fmla="*/ 184263 h 1105554"/>
              <a:gd name="connsiteX4" fmla="*/ 8221610 w 8221610"/>
              <a:gd name="connsiteY4" fmla="*/ 921291 h 1105554"/>
              <a:gd name="connsiteX5" fmla="*/ 8037347 w 8221610"/>
              <a:gd name="connsiteY5" fmla="*/ 1105554 h 1105554"/>
              <a:gd name="connsiteX6" fmla="*/ 184263 w 8221610"/>
              <a:gd name="connsiteY6" fmla="*/ 1105554 h 1105554"/>
              <a:gd name="connsiteX7" fmla="*/ 0 w 8221610"/>
              <a:gd name="connsiteY7" fmla="*/ 921291 h 1105554"/>
              <a:gd name="connsiteX8" fmla="*/ 0 w 8221610"/>
              <a:gd name="connsiteY8" fmla="*/ 184263 h 110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1610" h="1105554">
                <a:moveTo>
                  <a:pt x="0" y="184263"/>
                </a:moveTo>
                <a:cubicBezTo>
                  <a:pt x="0" y="82497"/>
                  <a:pt x="82497" y="0"/>
                  <a:pt x="184263" y="0"/>
                </a:cubicBezTo>
                <a:lnTo>
                  <a:pt x="8037347" y="0"/>
                </a:lnTo>
                <a:cubicBezTo>
                  <a:pt x="8139113" y="0"/>
                  <a:pt x="8221610" y="82497"/>
                  <a:pt x="8221610" y="184263"/>
                </a:cubicBezTo>
                <a:lnTo>
                  <a:pt x="8221610" y="921291"/>
                </a:lnTo>
                <a:cubicBezTo>
                  <a:pt x="8221610" y="1023057"/>
                  <a:pt x="8139113" y="1105554"/>
                  <a:pt x="8037347" y="1105554"/>
                </a:cubicBezTo>
                <a:lnTo>
                  <a:pt x="184263" y="1105554"/>
                </a:lnTo>
                <a:cubicBezTo>
                  <a:pt x="82497" y="1105554"/>
                  <a:pt x="0" y="1023057"/>
                  <a:pt x="0" y="921291"/>
                </a:cubicBezTo>
                <a:lnTo>
                  <a:pt x="0" y="184263"/>
                </a:lnTo>
                <a:close/>
              </a:path>
            </a:pathLst>
          </a:custGeom>
          <a:solidFill>
            <a:schemeClr val="bg1"/>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64726" tIns="53969" rIns="364726" bIns="53969" numCol="1" spcCol="1270" anchor="ctr" anchorCtr="0">
            <a:noAutofit/>
          </a:bodyPr>
          <a:lstStyle/>
          <a:p>
            <a:pPr lvl="0" algn="just" defTabSz="622300">
              <a:lnSpc>
                <a:spcPct val="90000"/>
              </a:lnSpc>
              <a:spcBef>
                <a:spcPct val="0"/>
              </a:spcBef>
              <a:spcAft>
                <a:spcPct val="35000"/>
              </a:spcAft>
            </a:pPr>
            <a:r>
              <a:rPr lang="ru-RU" sz="1400" kern="1200" dirty="0">
                <a:solidFill>
                  <a:schemeClr val="tx1"/>
                </a:solidFill>
                <a:latin typeface="Times New Roman" panose="02020603050405020304" pitchFamily="18" charset="0"/>
                <a:cs typeface="Times New Roman" panose="02020603050405020304" pitchFamily="18" charset="0"/>
              </a:rPr>
              <a:t>Постановление Правительства Российской Федерации от 21.02.2022 № 225 «Об утверждении номенклатуры должностей педагогических работников, осуществляющих образовательную деятельность, должностей руководителей образовательных организаций»</a:t>
            </a:r>
          </a:p>
        </p:txBody>
      </p:sp>
      <p:sp>
        <p:nvSpPr>
          <p:cNvPr id="8" name="Полилиния 7"/>
          <p:cNvSpPr/>
          <p:nvPr/>
        </p:nvSpPr>
        <p:spPr>
          <a:xfrm>
            <a:off x="3262440" y="3736391"/>
            <a:ext cx="8221610" cy="556942"/>
          </a:xfrm>
          <a:custGeom>
            <a:avLst/>
            <a:gdLst>
              <a:gd name="connsiteX0" fmla="*/ 0 w 8221610"/>
              <a:gd name="connsiteY0" fmla="*/ 143286 h 859699"/>
              <a:gd name="connsiteX1" fmla="*/ 143286 w 8221610"/>
              <a:gd name="connsiteY1" fmla="*/ 0 h 859699"/>
              <a:gd name="connsiteX2" fmla="*/ 8078324 w 8221610"/>
              <a:gd name="connsiteY2" fmla="*/ 0 h 859699"/>
              <a:gd name="connsiteX3" fmla="*/ 8221610 w 8221610"/>
              <a:gd name="connsiteY3" fmla="*/ 143286 h 859699"/>
              <a:gd name="connsiteX4" fmla="*/ 8221610 w 8221610"/>
              <a:gd name="connsiteY4" fmla="*/ 716413 h 859699"/>
              <a:gd name="connsiteX5" fmla="*/ 8078324 w 8221610"/>
              <a:gd name="connsiteY5" fmla="*/ 859699 h 859699"/>
              <a:gd name="connsiteX6" fmla="*/ 143286 w 8221610"/>
              <a:gd name="connsiteY6" fmla="*/ 859699 h 859699"/>
              <a:gd name="connsiteX7" fmla="*/ 0 w 8221610"/>
              <a:gd name="connsiteY7" fmla="*/ 716413 h 859699"/>
              <a:gd name="connsiteX8" fmla="*/ 0 w 8221610"/>
              <a:gd name="connsiteY8" fmla="*/ 143286 h 85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1610" h="859699">
                <a:moveTo>
                  <a:pt x="0" y="143286"/>
                </a:moveTo>
                <a:cubicBezTo>
                  <a:pt x="0" y="64151"/>
                  <a:pt x="64151" y="0"/>
                  <a:pt x="143286" y="0"/>
                </a:cubicBezTo>
                <a:lnTo>
                  <a:pt x="8078324" y="0"/>
                </a:lnTo>
                <a:cubicBezTo>
                  <a:pt x="8157459" y="0"/>
                  <a:pt x="8221610" y="64151"/>
                  <a:pt x="8221610" y="143286"/>
                </a:cubicBezTo>
                <a:lnTo>
                  <a:pt x="8221610" y="716413"/>
                </a:lnTo>
                <a:cubicBezTo>
                  <a:pt x="8221610" y="795548"/>
                  <a:pt x="8157459" y="859699"/>
                  <a:pt x="8078324" y="859699"/>
                </a:cubicBezTo>
                <a:lnTo>
                  <a:pt x="143286" y="859699"/>
                </a:lnTo>
                <a:cubicBezTo>
                  <a:pt x="64151" y="859699"/>
                  <a:pt x="0" y="795548"/>
                  <a:pt x="0" y="716413"/>
                </a:cubicBezTo>
                <a:lnTo>
                  <a:pt x="0" y="143286"/>
                </a:lnTo>
                <a:close/>
              </a:path>
            </a:pathLst>
          </a:custGeom>
          <a:solidFill>
            <a:schemeClr val="bg1"/>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52724" tIns="41967" rIns="352724" bIns="41967" numCol="1" spcCol="1270" anchor="ctr" anchorCtr="0">
            <a:noAutofit/>
          </a:bodyPr>
          <a:lstStyle/>
          <a:p>
            <a:pPr lvl="0" algn="just" defTabSz="622300">
              <a:lnSpc>
                <a:spcPct val="90000"/>
              </a:lnSpc>
              <a:spcBef>
                <a:spcPct val="0"/>
              </a:spcBef>
              <a:spcAft>
                <a:spcPct val="35000"/>
              </a:spcAft>
            </a:pPr>
            <a:r>
              <a:rPr lang="ru-RU" sz="1400" kern="1200" dirty="0">
                <a:solidFill>
                  <a:schemeClr val="tx1"/>
                </a:solidFill>
                <a:latin typeface="Times New Roman" panose="02020603050405020304" pitchFamily="18" charset="0"/>
                <a:cs typeface="Times New Roman" panose="02020603050405020304" pitchFamily="18" charset="0"/>
              </a:rPr>
              <a:t>Приказ Минобрнауки России от 05.08.2021 № 715 «Об утверждении перечня должностей научных работников, подлежащих замещению по конкурсу, и порядка проведения указанного конкурса»</a:t>
            </a:r>
          </a:p>
        </p:txBody>
      </p:sp>
      <p:sp>
        <p:nvSpPr>
          <p:cNvPr id="10" name="Полилиния 9"/>
          <p:cNvSpPr/>
          <p:nvPr/>
        </p:nvSpPr>
        <p:spPr>
          <a:xfrm>
            <a:off x="543366" y="4604949"/>
            <a:ext cx="8221610" cy="795762"/>
          </a:xfrm>
          <a:custGeom>
            <a:avLst/>
            <a:gdLst>
              <a:gd name="connsiteX0" fmla="*/ 0 w 8221610"/>
              <a:gd name="connsiteY0" fmla="*/ 169283 h 1015678"/>
              <a:gd name="connsiteX1" fmla="*/ 169283 w 8221610"/>
              <a:gd name="connsiteY1" fmla="*/ 0 h 1015678"/>
              <a:gd name="connsiteX2" fmla="*/ 8052327 w 8221610"/>
              <a:gd name="connsiteY2" fmla="*/ 0 h 1015678"/>
              <a:gd name="connsiteX3" fmla="*/ 8221610 w 8221610"/>
              <a:gd name="connsiteY3" fmla="*/ 169283 h 1015678"/>
              <a:gd name="connsiteX4" fmla="*/ 8221610 w 8221610"/>
              <a:gd name="connsiteY4" fmla="*/ 846395 h 1015678"/>
              <a:gd name="connsiteX5" fmla="*/ 8052327 w 8221610"/>
              <a:gd name="connsiteY5" fmla="*/ 1015678 h 1015678"/>
              <a:gd name="connsiteX6" fmla="*/ 169283 w 8221610"/>
              <a:gd name="connsiteY6" fmla="*/ 1015678 h 1015678"/>
              <a:gd name="connsiteX7" fmla="*/ 0 w 8221610"/>
              <a:gd name="connsiteY7" fmla="*/ 846395 h 1015678"/>
              <a:gd name="connsiteX8" fmla="*/ 0 w 8221610"/>
              <a:gd name="connsiteY8" fmla="*/ 169283 h 101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1610" h="1015678">
                <a:moveTo>
                  <a:pt x="0" y="169283"/>
                </a:moveTo>
                <a:cubicBezTo>
                  <a:pt x="0" y="75791"/>
                  <a:pt x="75791" y="0"/>
                  <a:pt x="169283" y="0"/>
                </a:cubicBezTo>
                <a:lnTo>
                  <a:pt x="8052327" y="0"/>
                </a:lnTo>
                <a:cubicBezTo>
                  <a:pt x="8145819" y="0"/>
                  <a:pt x="8221610" y="75791"/>
                  <a:pt x="8221610" y="169283"/>
                </a:cubicBezTo>
                <a:lnTo>
                  <a:pt x="8221610" y="846395"/>
                </a:lnTo>
                <a:cubicBezTo>
                  <a:pt x="8221610" y="939887"/>
                  <a:pt x="8145819" y="1015678"/>
                  <a:pt x="8052327" y="1015678"/>
                </a:cubicBezTo>
                <a:lnTo>
                  <a:pt x="169283" y="1015678"/>
                </a:lnTo>
                <a:cubicBezTo>
                  <a:pt x="75791" y="1015678"/>
                  <a:pt x="0" y="939887"/>
                  <a:pt x="0" y="846395"/>
                </a:cubicBezTo>
                <a:lnTo>
                  <a:pt x="0" y="169283"/>
                </a:lnTo>
                <a:close/>
              </a:path>
            </a:pathLst>
          </a:custGeom>
          <a:solidFill>
            <a:schemeClr val="bg1"/>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60338" tIns="49581" rIns="360338" bIns="49581" numCol="1" spcCol="1270" anchor="ctr" anchorCtr="0">
            <a:noAutofit/>
          </a:bodyPr>
          <a:lstStyle/>
          <a:p>
            <a:pPr lvl="0" algn="just" defTabSz="622300">
              <a:lnSpc>
                <a:spcPct val="90000"/>
              </a:lnSpc>
              <a:spcBef>
                <a:spcPct val="0"/>
              </a:spcBef>
              <a:spcAft>
                <a:spcPct val="35000"/>
              </a:spcAft>
            </a:pPr>
            <a:r>
              <a:rPr lang="ru-RU" sz="1400" kern="1200" dirty="0">
                <a:solidFill>
                  <a:schemeClr val="tx1"/>
                </a:solidFill>
                <a:latin typeface="Times New Roman" panose="02020603050405020304" pitchFamily="18" charset="0"/>
                <a:cs typeface="Times New Roman" panose="02020603050405020304" pitchFamily="18" charset="0"/>
              </a:rPr>
              <a:t>Приказ Минздрава России от 29.11.2012 № 987н «Об утверждении перечня тяжелых форм хронических заболеваний, при которых невозможно совместное проживание граждан в одной квартире»	</a:t>
            </a:r>
          </a:p>
        </p:txBody>
      </p:sp>
      <p:sp>
        <p:nvSpPr>
          <p:cNvPr id="12" name="Полилиния 11"/>
          <p:cNvSpPr/>
          <p:nvPr/>
        </p:nvSpPr>
        <p:spPr>
          <a:xfrm>
            <a:off x="3262440" y="5597495"/>
            <a:ext cx="8221610" cy="1001247"/>
          </a:xfrm>
          <a:custGeom>
            <a:avLst/>
            <a:gdLst>
              <a:gd name="connsiteX0" fmla="*/ 0 w 8221610"/>
              <a:gd name="connsiteY0" fmla="*/ 237559 h 1425323"/>
              <a:gd name="connsiteX1" fmla="*/ 237559 w 8221610"/>
              <a:gd name="connsiteY1" fmla="*/ 0 h 1425323"/>
              <a:gd name="connsiteX2" fmla="*/ 7984051 w 8221610"/>
              <a:gd name="connsiteY2" fmla="*/ 0 h 1425323"/>
              <a:gd name="connsiteX3" fmla="*/ 8221610 w 8221610"/>
              <a:gd name="connsiteY3" fmla="*/ 237559 h 1425323"/>
              <a:gd name="connsiteX4" fmla="*/ 8221610 w 8221610"/>
              <a:gd name="connsiteY4" fmla="*/ 1187764 h 1425323"/>
              <a:gd name="connsiteX5" fmla="*/ 7984051 w 8221610"/>
              <a:gd name="connsiteY5" fmla="*/ 1425323 h 1425323"/>
              <a:gd name="connsiteX6" fmla="*/ 237559 w 8221610"/>
              <a:gd name="connsiteY6" fmla="*/ 1425323 h 1425323"/>
              <a:gd name="connsiteX7" fmla="*/ 0 w 8221610"/>
              <a:gd name="connsiteY7" fmla="*/ 1187764 h 1425323"/>
              <a:gd name="connsiteX8" fmla="*/ 0 w 8221610"/>
              <a:gd name="connsiteY8" fmla="*/ 237559 h 1425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1610" h="1425323">
                <a:moveTo>
                  <a:pt x="0" y="237559"/>
                </a:moveTo>
                <a:cubicBezTo>
                  <a:pt x="0" y="106359"/>
                  <a:pt x="106359" y="0"/>
                  <a:pt x="237559" y="0"/>
                </a:cubicBezTo>
                <a:lnTo>
                  <a:pt x="7984051" y="0"/>
                </a:lnTo>
                <a:cubicBezTo>
                  <a:pt x="8115251" y="0"/>
                  <a:pt x="8221610" y="106359"/>
                  <a:pt x="8221610" y="237559"/>
                </a:cubicBezTo>
                <a:lnTo>
                  <a:pt x="8221610" y="1187764"/>
                </a:lnTo>
                <a:cubicBezTo>
                  <a:pt x="8221610" y="1318964"/>
                  <a:pt x="8115251" y="1425323"/>
                  <a:pt x="7984051" y="1425323"/>
                </a:cubicBezTo>
                <a:lnTo>
                  <a:pt x="237559" y="1425323"/>
                </a:lnTo>
                <a:cubicBezTo>
                  <a:pt x="106359" y="1425323"/>
                  <a:pt x="0" y="1318964"/>
                  <a:pt x="0" y="1187764"/>
                </a:cubicBezTo>
                <a:lnTo>
                  <a:pt x="0" y="237559"/>
                </a:lnTo>
                <a:close/>
              </a:path>
            </a:pathLst>
          </a:custGeom>
          <a:solidFill>
            <a:schemeClr val="bg1"/>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80336" tIns="69579" rIns="380336" bIns="69579" numCol="1" spcCol="1270" anchor="ctr" anchorCtr="0">
            <a:noAutofit/>
          </a:bodyPr>
          <a:lstStyle/>
          <a:p>
            <a:pPr lvl="0" algn="just" defTabSz="622300">
              <a:lnSpc>
                <a:spcPct val="90000"/>
              </a:lnSpc>
              <a:spcBef>
                <a:spcPct val="0"/>
              </a:spcBef>
              <a:spcAft>
                <a:spcPct val="35000"/>
              </a:spcAft>
            </a:pPr>
            <a:r>
              <a:rPr lang="ru-RU" sz="1400" kern="1200" dirty="0">
                <a:solidFill>
                  <a:schemeClr val="tx1"/>
                </a:solidFill>
                <a:latin typeface="Times New Roman" panose="02020603050405020304" pitchFamily="18" charset="0"/>
                <a:cs typeface="Times New Roman" panose="02020603050405020304" pitchFamily="18" charset="0"/>
              </a:rPr>
              <a:t>Постановление Правительства Российской Федерации от 28.01.2006  № 47 «Об утверждении Положения  о признании помещения жилым помещением, жилого помещения непригодным для проживания, многоквартирного дома аварийным и подлежащим сносу или реконструкции, садового дома жилым домом и жилого дома садовым домом»</a:t>
            </a:r>
          </a:p>
        </p:txBody>
      </p:sp>
      <p:sp>
        <p:nvSpPr>
          <p:cNvPr id="6" name="Title 1"/>
          <p:cNvSpPr txBox="1">
            <a:spLocks/>
          </p:cNvSpPr>
          <p:nvPr/>
        </p:nvSpPr>
        <p:spPr>
          <a:xfrm>
            <a:off x="1498362" y="261502"/>
            <a:ext cx="9144000" cy="5309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3200" dirty="0">
                <a:solidFill>
                  <a:schemeClr val="bg1"/>
                </a:solidFill>
                <a:latin typeface="Times New Roman" panose="02020603050405020304" pitchFamily="18" charset="0"/>
                <a:cs typeface="Times New Roman" panose="02020603050405020304" pitchFamily="18" charset="0"/>
              </a:rPr>
              <a:t>Нормативные правовые акты</a:t>
            </a:r>
          </a:p>
        </p:txBody>
      </p:sp>
      <p:sp>
        <p:nvSpPr>
          <p:cNvPr id="9" name="Полилиния 8"/>
          <p:cNvSpPr/>
          <p:nvPr/>
        </p:nvSpPr>
        <p:spPr>
          <a:xfrm>
            <a:off x="543365" y="858655"/>
            <a:ext cx="8711730" cy="853751"/>
          </a:xfrm>
          <a:custGeom>
            <a:avLst/>
            <a:gdLst>
              <a:gd name="connsiteX0" fmla="*/ 0 w 8221610"/>
              <a:gd name="connsiteY0" fmla="*/ 184263 h 1105554"/>
              <a:gd name="connsiteX1" fmla="*/ 184263 w 8221610"/>
              <a:gd name="connsiteY1" fmla="*/ 0 h 1105554"/>
              <a:gd name="connsiteX2" fmla="*/ 8037347 w 8221610"/>
              <a:gd name="connsiteY2" fmla="*/ 0 h 1105554"/>
              <a:gd name="connsiteX3" fmla="*/ 8221610 w 8221610"/>
              <a:gd name="connsiteY3" fmla="*/ 184263 h 1105554"/>
              <a:gd name="connsiteX4" fmla="*/ 8221610 w 8221610"/>
              <a:gd name="connsiteY4" fmla="*/ 921291 h 1105554"/>
              <a:gd name="connsiteX5" fmla="*/ 8037347 w 8221610"/>
              <a:gd name="connsiteY5" fmla="*/ 1105554 h 1105554"/>
              <a:gd name="connsiteX6" fmla="*/ 184263 w 8221610"/>
              <a:gd name="connsiteY6" fmla="*/ 1105554 h 1105554"/>
              <a:gd name="connsiteX7" fmla="*/ 0 w 8221610"/>
              <a:gd name="connsiteY7" fmla="*/ 921291 h 1105554"/>
              <a:gd name="connsiteX8" fmla="*/ 0 w 8221610"/>
              <a:gd name="connsiteY8" fmla="*/ 184263 h 110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1610" h="1105554">
                <a:moveTo>
                  <a:pt x="0" y="184263"/>
                </a:moveTo>
                <a:cubicBezTo>
                  <a:pt x="0" y="82497"/>
                  <a:pt x="82497" y="0"/>
                  <a:pt x="184263" y="0"/>
                </a:cubicBezTo>
                <a:lnTo>
                  <a:pt x="8037347" y="0"/>
                </a:lnTo>
                <a:cubicBezTo>
                  <a:pt x="8139113" y="0"/>
                  <a:pt x="8221610" y="82497"/>
                  <a:pt x="8221610" y="184263"/>
                </a:cubicBezTo>
                <a:lnTo>
                  <a:pt x="8221610" y="921291"/>
                </a:lnTo>
                <a:cubicBezTo>
                  <a:pt x="8221610" y="1023057"/>
                  <a:pt x="8139113" y="1105554"/>
                  <a:pt x="8037347" y="1105554"/>
                </a:cubicBezTo>
                <a:lnTo>
                  <a:pt x="184263" y="1105554"/>
                </a:lnTo>
                <a:cubicBezTo>
                  <a:pt x="82497" y="1105554"/>
                  <a:pt x="0" y="1023057"/>
                  <a:pt x="0" y="921291"/>
                </a:cubicBezTo>
                <a:lnTo>
                  <a:pt x="0" y="184263"/>
                </a:lnTo>
                <a:close/>
              </a:path>
            </a:pathLst>
          </a:custGeom>
          <a:solidFill>
            <a:schemeClr val="bg1"/>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64726" tIns="53969" rIns="364726" bIns="53969" numCol="1" spcCol="1270" anchor="ctr" anchorCtr="0">
            <a:noAutofit/>
          </a:bodyPr>
          <a:lstStyle/>
          <a:p>
            <a:pPr algn="just" defTabSz="622300">
              <a:lnSpc>
                <a:spcPct val="90000"/>
              </a:lnSpc>
              <a:spcBef>
                <a:spcPct val="0"/>
              </a:spcBef>
              <a:spcAft>
                <a:spcPct val="35000"/>
              </a:spcAft>
            </a:pPr>
            <a:r>
              <a:rPr lang="ru-RU" sz="1400" dirty="0">
                <a:solidFill>
                  <a:schemeClr val="tx1"/>
                </a:solidFill>
                <a:latin typeface="Times New Roman" panose="02020603050405020304" pitchFamily="18" charset="0"/>
                <a:cs typeface="Times New Roman" panose="02020603050405020304" pitchFamily="18" charset="0"/>
              </a:rPr>
              <a:t>Постановление Правительства Российской Федерации от 08.08.2013 № 678 «Об утверждении номенклатуры должностей педагогических работников организаций, осуществляющих образовательную деятельность, должностей руководителей образовательных организаций»</a:t>
            </a:r>
            <a:r>
              <a:rPr lang="en-US" sz="1400" dirty="0">
                <a:solidFill>
                  <a:schemeClr val="tx1"/>
                </a:solidFill>
                <a:latin typeface="Times New Roman" panose="02020603050405020304" pitchFamily="18" charset="0"/>
                <a:cs typeface="Times New Roman" panose="02020603050405020304" pitchFamily="18" charset="0"/>
              </a:rPr>
              <a:t> (</a:t>
            </a:r>
            <a:r>
              <a:rPr lang="ru-RU" sz="1400" dirty="0">
                <a:solidFill>
                  <a:schemeClr val="tx1"/>
                </a:solidFill>
                <a:latin typeface="Times New Roman" panose="02020603050405020304" pitchFamily="18" charset="0"/>
                <a:cs typeface="Times New Roman" panose="02020603050405020304" pitchFamily="18" charset="0"/>
              </a:rPr>
              <a:t>действовало до 01.03.2022)</a:t>
            </a:r>
            <a:endParaRPr lang="ru-RU" sz="1400" kern="1200" dirty="0">
              <a:solidFill>
                <a:schemeClr val="tx1"/>
              </a:solidFill>
              <a:latin typeface="Times New Roman" panose="02020603050405020304" pitchFamily="18" charset="0"/>
              <a:cs typeface="Times New Roman" panose="02020603050405020304" pitchFamily="18" charset="0"/>
            </a:endParaRPr>
          </a:p>
        </p:txBody>
      </p:sp>
      <p:sp>
        <p:nvSpPr>
          <p:cNvPr id="11" name="Полилиния 10"/>
          <p:cNvSpPr/>
          <p:nvPr/>
        </p:nvSpPr>
        <p:spPr>
          <a:xfrm>
            <a:off x="543366" y="2876957"/>
            <a:ext cx="9164656" cy="662649"/>
          </a:xfrm>
          <a:custGeom>
            <a:avLst/>
            <a:gdLst>
              <a:gd name="connsiteX0" fmla="*/ 0 w 8221610"/>
              <a:gd name="connsiteY0" fmla="*/ 143286 h 859699"/>
              <a:gd name="connsiteX1" fmla="*/ 143286 w 8221610"/>
              <a:gd name="connsiteY1" fmla="*/ 0 h 859699"/>
              <a:gd name="connsiteX2" fmla="*/ 8078324 w 8221610"/>
              <a:gd name="connsiteY2" fmla="*/ 0 h 859699"/>
              <a:gd name="connsiteX3" fmla="*/ 8221610 w 8221610"/>
              <a:gd name="connsiteY3" fmla="*/ 143286 h 859699"/>
              <a:gd name="connsiteX4" fmla="*/ 8221610 w 8221610"/>
              <a:gd name="connsiteY4" fmla="*/ 716413 h 859699"/>
              <a:gd name="connsiteX5" fmla="*/ 8078324 w 8221610"/>
              <a:gd name="connsiteY5" fmla="*/ 859699 h 859699"/>
              <a:gd name="connsiteX6" fmla="*/ 143286 w 8221610"/>
              <a:gd name="connsiteY6" fmla="*/ 859699 h 859699"/>
              <a:gd name="connsiteX7" fmla="*/ 0 w 8221610"/>
              <a:gd name="connsiteY7" fmla="*/ 716413 h 859699"/>
              <a:gd name="connsiteX8" fmla="*/ 0 w 8221610"/>
              <a:gd name="connsiteY8" fmla="*/ 143286 h 85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1610" h="859699">
                <a:moveTo>
                  <a:pt x="0" y="143286"/>
                </a:moveTo>
                <a:cubicBezTo>
                  <a:pt x="0" y="64151"/>
                  <a:pt x="64151" y="0"/>
                  <a:pt x="143286" y="0"/>
                </a:cubicBezTo>
                <a:lnTo>
                  <a:pt x="8078324" y="0"/>
                </a:lnTo>
                <a:cubicBezTo>
                  <a:pt x="8157459" y="0"/>
                  <a:pt x="8221610" y="64151"/>
                  <a:pt x="8221610" y="143286"/>
                </a:cubicBezTo>
                <a:lnTo>
                  <a:pt x="8221610" y="716413"/>
                </a:lnTo>
                <a:cubicBezTo>
                  <a:pt x="8221610" y="795548"/>
                  <a:pt x="8157459" y="859699"/>
                  <a:pt x="8078324" y="859699"/>
                </a:cubicBezTo>
                <a:lnTo>
                  <a:pt x="143286" y="859699"/>
                </a:lnTo>
                <a:cubicBezTo>
                  <a:pt x="64151" y="859699"/>
                  <a:pt x="0" y="795548"/>
                  <a:pt x="0" y="716413"/>
                </a:cubicBezTo>
                <a:lnTo>
                  <a:pt x="0" y="143286"/>
                </a:lnTo>
                <a:close/>
              </a:path>
            </a:pathLst>
          </a:custGeom>
          <a:solidFill>
            <a:schemeClr val="bg1"/>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52724" tIns="41967" rIns="352724" bIns="41967" numCol="1" spcCol="1270" anchor="ctr" anchorCtr="0">
            <a:noAutofit/>
          </a:bodyPr>
          <a:lstStyle/>
          <a:p>
            <a:pPr algn="just" defTabSz="622300">
              <a:lnSpc>
                <a:spcPct val="90000"/>
              </a:lnSpc>
              <a:spcBef>
                <a:spcPct val="0"/>
              </a:spcBef>
              <a:spcAft>
                <a:spcPct val="35000"/>
              </a:spcAft>
            </a:pPr>
            <a:r>
              <a:rPr lang="ru-RU" sz="1400" dirty="0">
                <a:solidFill>
                  <a:schemeClr val="tx1"/>
                </a:solidFill>
                <a:latin typeface="Times New Roman" panose="02020603050405020304" pitchFamily="18" charset="0"/>
                <a:cs typeface="Times New Roman" panose="02020603050405020304" pitchFamily="18" charset="0"/>
              </a:rPr>
              <a:t>Приказ </a:t>
            </a:r>
            <a:r>
              <a:rPr lang="ru-RU" sz="1400" dirty="0" err="1">
                <a:solidFill>
                  <a:schemeClr val="tx1"/>
                </a:solidFill>
                <a:latin typeface="Times New Roman" panose="02020603050405020304" pitchFamily="18" charset="0"/>
                <a:cs typeface="Times New Roman" panose="02020603050405020304" pitchFamily="18" charset="0"/>
              </a:rPr>
              <a:t>Минобрнауки</a:t>
            </a:r>
            <a:r>
              <a:rPr lang="ru-RU" sz="1400" dirty="0">
                <a:solidFill>
                  <a:schemeClr val="tx1"/>
                </a:solidFill>
                <a:latin typeface="Times New Roman" panose="02020603050405020304" pitchFamily="18" charset="0"/>
                <a:cs typeface="Times New Roman" panose="02020603050405020304" pitchFamily="18" charset="0"/>
              </a:rPr>
              <a:t> России от 02.09.2015 № 937 «Об утверждении перечня должностей научных работников, подлежащих замещению по конкурсу, и порядка проведения указанного конкурса» </a:t>
            </a:r>
            <a:r>
              <a:rPr lang="en-US" sz="1400" dirty="0">
                <a:solidFill>
                  <a:schemeClr val="tx1"/>
                </a:solidFill>
                <a:latin typeface="Times New Roman" panose="02020603050405020304" pitchFamily="18" charset="0"/>
                <a:cs typeface="Times New Roman" panose="02020603050405020304" pitchFamily="18" charset="0"/>
              </a:rPr>
              <a:t>(</a:t>
            </a:r>
            <a:r>
              <a:rPr lang="ru-RU" sz="1400" dirty="0">
                <a:solidFill>
                  <a:schemeClr val="tx1"/>
                </a:solidFill>
                <a:latin typeface="Times New Roman" panose="02020603050405020304" pitchFamily="18" charset="0"/>
                <a:cs typeface="Times New Roman" panose="02020603050405020304" pitchFamily="18" charset="0"/>
              </a:rPr>
              <a:t>действовал до 28.02.2022)</a:t>
            </a:r>
            <a:endParaRPr lang="ru-RU" sz="1400" kern="1200" dirty="0">
              <a:solidFill>
                <a:schemeClr val="tx1"/>
              </a:solidFill>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a:xfrm>
            <a:off x="9144000" y="6416179"/>
            <a:ext cx="2743200" cy="365125"/>
          </a:xfrm>
        </p:spPr>
        <p:txBody>
          <a:bodyPr/>
          <a:lstStyle/>
          <a:p>
            <a:fld id="{8408BC49-1B67-4826-A1F3-48AF839B00E7}" type="slidenum">
              <a:rPr lang="en-US" smtClean="0"/>
              <a:t>6</a:t>
            </a:fld>
            <a:endParaRPr lang="en-US" dirty="0"/>
          </a:p>
        </p:txBody>
      </p:sp>
    </p:spTree>
    <p:extLst>
      <p:ext uri="{BB962C8B-B14F-4D97-AF65-F5344CB8AC3E}">
        <p14:creationId xmlns:p14="http://schemas.microsoft.com/office/powerpoint/2010/main" val="32645677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anim calcmode="lin" valueType="num">
                                      <p:cBhvr>
                                        <p:cTn id="8" dur="1250" fill="hold"/>
                                        <p:tgtEl>
                                          <p:spTgt spid="6"/>
                                        </p:tgtEl>
                                        <p:attrNameLst>
                                          <p:attrName>ppt_x</p:attrName>
                                        </p:attrNameLst>
                                      </p:cBhvr>
                                      <p:tavLst>
                                        <p:tav tm="0">
                                          <p:val>
                                            <p:strVal val="#ppt_x"/>
                                          </p:val>
                                        </p:tav>
                                        <p:tav tm="100000">
                                          <p:val>
                                            <p:strVal val="#ppt_x"/>
                                          </p:val>
                                        </p:tav>
                                      </p:tavLst>
                                    </p:anim>
                                    <p:anim calcmode="lin" valueType="num">
                                      <p:cBhvr>
                                        <p:cTn id="9" dur="125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4250"/>
                            </p:stCondLst>
                            <p:childTnLst>
                              <p:par>
                                <p:cTn id="29" presetID="42"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par>
                          <p:cTn id="34" fill="hold">
                            <p:stCondLst>
                              <p:cond delay="525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62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P spid="12" grpId="0" animBg="1"/>
      <p:bldP spid="6" grpId="0"/>
      <p:bldP spid="9"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C9C45-5498-884F-B1E1-489210D4F996}"/>
              </a:ext>
            </a:extLst>
          </p:cNvPr>
          <p:cNvSpPr>
            <a:spLocks noGrp="1"/>
          </p:cNvSpPr>
          <p:nvPr>
            <p:ph type="title"/>
          </p:nvPr>
        </p:nvSpPr>
        <p:spPr/>
        <p:txBody>
          <a:bodyPr>
            <a:normAutofit fontScale="90000"/>
          </a:bodyPr>
          <a:lstStyle/>
          <a:p>
            <a:pPr algn="ctr"/>
            <a:r>
              <a:rPr lang="ru-RU" dirty="0">
                <a:latin typeface="Times New Roman" panose="02020603050405020304" pitchFamily="18" charset="0"/>
                <a:cs typeface="Times New Roman" panose="02020603050405020304" pitchFamily="18" charset="0"/>
              </a:rPr>
              <a:t>Расчет размера социальной выплаты</a:t>
            </a:r>
            <a:endParaRPr lang="ru-RU" dirty="0"/>
          </a:p>
        </p:txBody>
      </p:sp>
      <p:sp>
        <p:nvSpPr>
          <p:cNvPr id="7" name="Прямоугольник 6"/>
          <p:cNvSpPr/>
          <p:nvPr/>
        </p:nvSpPr>
        <p:spPr>
          <a:xfrm>
            <a:off x="838200" y="1003013"/>
            <a:ext cx="7139777" cy="4247317"/>
          </a:xfrm>
          <a:prstGeom prst="rect">
            <a:avLst/>
          </a:prstGeom>
        </p:spPr>
        <p:txBody>
          <a:bodyPr wrap="square">
            <a:spAutoFit/>
          </a:bodyPr>
          <a:lstStyle/>
          <a:p>
            <a:pPr indent="457200" algn="just"/>
            <a:r>
              <a:rPr lang="ru-RU" dirty="0">
                <a:solidFill>
                  <a:schemeClr val="bg1"/>
                </a:solidFill>
                <a:latin typeface="Times New Roman" panose="02020603050405020304" pitchFamily="18" charset="0"/>
                <a:cs typeface="Times New Roman" panose="02020603050405020304" pitchFamily="18" charset="0"/>
              </a:rPr>
              <a:t>Расчет производится исходя из размера общей площади жилого помещения на одного молодого ученого, равной 33 кв. метра, и средней рыночной стоимости 1 кв. метра общей площади жилья, утвержденной Министерством строительства и жилищно-коммунального хозяйства Российской Федерации по субъекту Российской Федерации, на территории которого расположена научная организация или образовательная организация высшего образования - </a:t>
            </a:r>
            <a:r>
              <a:rPr lang="ru-RU" b="1" dirty="0">
                <a:solidFill>
                  <a:schemeClr val="bg1"/>
                </a:solidFill>
                <a:latin typeface="Times New Roman" panose="02020603050405020304" pitchFamily="18" charset="0"/>
                <a:cs typeface="Times New Roman" panose="02020603050405020304" pitchFamily="18" charset="0"/>
              </a:rPr>
              <a:t>место работы молодого ученого</a:t>
            </a:r>
            <a:endParaRPr lang="ru-RU" b="1" dirty="0">
              <a:solidFill>
                <a:schemeClr val="bg1"/>
              </a:solidFill>
              <a:latin typeface="Times New Roman" panose="02020603050405020304" pitchFamily="18" charset="0"/>
              <a:ea typeface="Times New Roman" panose="02020603050405020304" pitchFamily="18" charset="0"/>
            </a:endParaRPr>
          </a:p>
          <a:p>
            <a:pPr indent="457200" algn="just">
              <a:spcAft>
                <a:spcPts val="0"/>
              </a:spcAft>
            </a:pPr>
            <a:r>
              <a:rPr lang="ru-RU" dirty="0">
                <a:solidFill>
                  <a:schemeClr val="bg1"/>
                </a:solidFill>
                <a:latin typeface="Times New Roman" panose="02020603050405020304" pitchFamily="18" charset="0"/>
                <a:ea typeface="Times New Roman" panose="02020603050405020304" pitchFamily="18" charset="0"/>
              </a:rPr>
              <a:t>Размер социальной выплаты (</a:t>
            </a:r>
            <a:r>
              <a:rPr lang="ru-RU" dirty="0" err="1">
                <a:solidFill>
                  <a:schemeClr val="bg1"/>
                </a:solidFill>
                <a:latin typeface="Times New Roman" panose="02020603050405020304" pitchFamily="18" charset="0"/>
                <a:ea typeface="Times New Roman" panose="02020603050405020304" pitchFamily="18" charset="0"/>
              </a:rPr>
              <a:t>Рс</a:t>
            </a:r>
            <a:r>
              <a:rPr lang="ru-RU" dirty="0">
                <a:solidFill>
                  <a:schemeClr val="bg1"/>
                </a:solidFill>
                <a:latin typeface="Times New Roman" panose="02020603050405020304" pitchFamily="18" charset="0"/>
                <a:ea typeface="Times New Roman" panose="02020603050405020304" pitchFamily="18" charset="0"/>
              </a:rPr>
              <a:t>) определяется по формуле:</a:t>
            </a:r>
            <a:endParaRPr lang="ru-RU" sz="1600" dirty="0">
              <a:solidFill>
                <a:schemeClr val="bg1"/>
              </a:solidFill>
              <a:latin typeface="Times New Roman CYR" panose="02020603050405020304" pitchFamily="18" charset="0"/>
              <a:ea typeface="Times New Roman" panose="02020603050405020304" pitchFamily="18" charset="0"/>
            </a:endParaRPr>
          </a:p>
          <a:p>
            <a:pPr indent="443230" algn="ctr">
              <a:spcAft>
                <a:spcPts val="0"/>
              </a:spcAft>
            </a:pPr>
            <a:r>
              <a:rPr lang="ru-RU" dirty="0" err="1">
                <a:solidFill>
                  <a:schemeClr val="bg1"/>
                </a:solidFill>
                <a:latin typeface="Times New Roman" panose="02020603050405020304" pitchFamily="18" charset="0"/>
                <a:ea typeface="Times New Roman" panose="02020603050405020304" pitchFamily="18" charset="0"/>
              </a:rPr>
              <a:t>Рс</a:t>
            </a:r>
            <a:r>
              <a:rPr lang="ru-RU" dirty="0">
                <a:solidFill>
                  <a:schemeClr val="bg1"/>
                </a:solidFill>
                <a:latin typeface="Times New Roman" panose="02020603050405020304" pitchFamily="18" charset="0"/>
                <a:ea typeface="Times New Roman" panose="02020603050405020304" pitchFamily="18" charset="0"/>
              </a:rPr>
              <a:t>=Раз х </a:t>
            </a:r>
            <a:r>
              <a:rPr lang="ru-RU" dirty="0" err="1">
                <a:solidFill>
                  <a:schemeClr val="bg1"/>
                </a:solidFill>
                <a:latin typeface="Times New Roman" panose="02020603050405020304" pitchFamily="18" charset="0"/>
                <a:ea typeface="Times New Roman" panose="02020603050405020304" pitchFamily="18" charset="0"/>
              </a:rPr>
              <a:t>Рст</a:t>
            </a:r>
            <a:r>
              <a:rPr lang="ru-RU" dirty="0">
                <a:solidFill>
                  <a:schemeClr val="bg1"/>
                </a:solidFill>
                <a:latin typeface="Times New Roman" panose="02020603050405020304" pitchFamily="18" charset="0"/>
                <a:ea typeface="Times New Roman" panose="02020603050405020304" pitchFamily="18" charset="0"/>
              </a:rPr>
              <a:t>,</a:t>
            </a:r>
            <a:endParaRPr lang="ru-RU" sz="1600" dirty="0">
              <a:solidFill>
                <a:schemeClr val="bg1"/>
              </a:solidFill>
              <a:latin typeface="Times New Roman CYR" panose="02020603050405020304" pitchFamily="18" charset="0"/>
              <a:ea typeface="Times New Roman" panose="02020603050405020304" pitchFamily="18" charset="0"/>
            </a:endParaRPr>
          </a:p>
          <a:p>
            <a:pPr indent="457200" algn="just">
              <a:spcAft>
                <a:spcPts val="0"/>
              </a:spcAft>
            </a:pPr>
            <a:r>
              <a:rPr lang="ru-RU" dirty="0">
                <a:solidFill>
                  <a:schemeClr val="bg1"/>
                </a:solidFill>
                <a:latin typeface="Times New Roman" panose="02020603050405020304" pitchFamily="18" charset="0"/>
                <a:ea typeface="Times New Roman" panose="02020603050405020304" pitchFamily="18" charset="0"/>
              </a:rPr>
              <a:t>где:</a:t>
            </a:r>
            <a:endParaRPr lang="ru-RU" sz="1600" dirty="0">
              <a:solidFill>
                <a:schemeClr val="bg1"/>
              </a:solidFill>
              <a:latin typeface="Times New Roman CYR" panose="02020603050405020304" pitchFamily="18" charset="0"/>
              <a:ea typeface="Times New Roman" panose="02020603050405020304" pitchFamily="18" charset="0"/>
            </a:endParaRPr>
          </a:p>
          <a:p>
            <a:pPr indent="457200" algn="just">
              <a:spcAft>
                <a:spcPts val="0"/>
              </a:spcAft>
            </a:pPr>
            <a:r>
              <a:rPr lang="ru-RU" dirty="0">
                <a:solidFill>
                  <a:schemeClr val="bg1"/>
                </a:solidFill>
                <a:latin typeface="Times New Roman" panose="02020603050405020304" pitchFamily="18" charset="0"/>
                <a:ea typeface="Times New Roman" panose="02020603050405020304" pitchFamily="18" charset="0"/>
              </a:rPr>
              <a:t>Раз - размер общей площади жилого помещения, с учетом которой определяется размер социальной выплаты;</a:t>
            </a:r>
            <a:endParaRPr lang="ru-RU" sz="1600" dirty="0">
              <a:solidFill>
                <a:schemeClr val="bg1"/>
              </a:solidFill>
              <a:latin typeface="Times New Roman CYR" panose="02020603050405020304" pitchFamily="18" charset="0"/>
              <a:ea typeface="Times New Roman" panose="02020603050405020304" pitchFamily="18" charset="0"/>
            </a:endParaRPr>
          </a:p>
          <a:p>
            <a:pPr indent="457200" algn="just">
              <a:spcAft>
                <a:spcPts val="0"/>
              </a:spcAft>
            </a:pPr>
            <a:r>
              <a:rPr lang="ru-RU" dirty="0" err="1">
                <a:solidFill>
                  <a:schemeClr val="bg1"/>
                </a:solidFill>
                <a:latin typeface="Times New Roman" panose="02020603050405020304" pitchFamily="18" charset="0"/>
                <a:ea typeface="Times New Roman" panose="02020603050405020304" pitchFamily="18" charset="0"/>
              </a:rPr>
              <a:t>Рст</a:t>
            </a:r>
            <a:r>
              <a:rPr lang="ru-RU" dirty="0">
                <a:solidFill>
                  <a:schemeClr val="bg1"/>
                </a:solidFill>
                <a:latin typeface="Times New Roman" panose="02020603050405020304" pitchFamily="18" charset="0"/>
                <a:ea typeface="Times New Roman" panose="02020603050405020304" pitchFamily="18" charset="0"/>
              </a:rPr>
              <a:t> - средняя рыночная стоимость 1 кв. метра общей площади жилья по субъекту Российской Федерации.</a:t>
            </a:r>
            <a:endParaRPr lang="ru-RU" sz="1600" dirty="0">
              <a:solidFill>
                <a:schemeClr val="bg1"/>
              </a:solidFill>
              <a:effectLst/>
              <a:latin typeface="Times New Roman CYR" panose="02020603050405020304" pitchFamily="18" charset="0"/>
              <a:ea typeface="Times New Roman" panose="02020603050405020304" pitchFamily="18" charset="0"/>
            </a:endParaRPr>
          </a:p>
        </p:txBody>
      </p:sp>
      <p:sp>
        <p:nvSpPr>
          <p:cNvPr id="8" name="TextBox 7"/>
          <p:cNvSpPr txBox="1"/>
          <p:nvPr/>
        </p:nvSpPr>
        <p:spPr>
          <a:xfrm>
            <a:off x="838200" y="5250330"/>
            <a:ext cx="10594972" cy="1477328"/>
          </a:xfrm>
          <a:prstGeom prst="rect">
            <a:avLst/>
          </a:prstGeom>
          <a:noFill/>
        </p:spPr>
        <p:txBody>
          <a:bodyPr wrap="square" rtlCol="0">
            <a:spAutoFit/>
          </a:bodyPr>
          <a:lstStyle/>
          <a:p>
            <a:pPr algn="just"/>
            <a:r>
              <a:rPr lang="ru-RU" i="1" dirty="0">
                <a:solidFill>
                  <a:schemeClr val="bg1"/>
                </a:solidFill>
                <a:latin typeface="Times New Roman" panose="02020603050405020304" pitchFamily="18" charset="0"/>
                <a:cs typeface="Times New Roman" panose="02020603050405020304" pitchFamily="18" charset="0"/>
              </a:rPr>
              <a:t>Пример</a:t>
            </a:r>
            <a:r>
              <a:rPr lang="ru-RU" dirty="0">
                <a:solidFill>
                  <a:schemeClr val="bg1"/>
                </a:solidFill>
                <a:latin typeface="Times New Roman" panose="02020603050405020304" pitchFamily="18" charset="0"/>
                <a:cs typeface="Times New Roman" panose="02020603050405020304" pitchFamily="18" charset="0"/>
              </a:rPr>
              <a:t>: согласно приказу Министерства строительства и жилищно-коммунального хозяйства Российской Федерации от 19.06.2023 №422/</a:t>
            </a:r>
            <a:r>
              <a:rPr lang="ru-RU" dirty="0" err="1">
                <a:solidFill>
                  <a:schemeClr val="bg1"/>
                </a:solidFill>
                <a:latin typeface="Times New Roman" panose="02020603050405020304" pitchFamily="18" charset="0"/>
                <a:cs typeface="Times New Roman" panose="02020603050405020304" pitchFamily="18" charset="0"/>
              </a:rPr>
              <a:t>пр</a:t>
            </a:r>
            <a:r>
              <a:rPr lang="ru-RU" dirty="0">
                <a:solidFill>
                  <a:schemeClr val="bg1"/>
                </a:solidFill>
                <a:latin typeface="Times New Roman" panose="02020603050405020304" pitchFamily="18" charset="0"/>
                <a:cs typeface="Times New Roman" panose="02020603050405020304" pitchFamily="18" charset="0"/>
              </a:rPr>
              <a:t> средняя рыночная стоимость 1 кв. метра общей площади жилого помещения в Новосибирской области на </a:t>
            </a:r>
            <a:r>
              <a:rPr lang="en-US" dirty="0">
                <a:solidFill>
                  <a:schemeClr val="bg1"/>
                </a:solidFill>
                <a:latin typeface="Times New Roman" panose="02020603050405020304" pitchFamily="18" charset="0"/>
                <a:cs typeface="Times New Roman" panose="02020603050405020304" pitchFamily="18" charset="0"/>
              </a:rPr>
              <a:t>III</a:t>
            </a:r>
            <a:r>
              <a:rPr lang="ru-RU" dirty="0">
                <a:solidFill>
                  <a:schemeClr val="bg1"/>
                </a:solidFill>
                <a:latin typeface="Times New Roman" panose="02020603050405020304" pitchFamily="18" charset="0"/>
                <a:cs typeface="Times New Roman" panose="02020603050405020304" pitchFamily="18" charset="0"/>
              </a:rPr>
              <a:t> квартал 2023 года составляет  106 644 руб. Размер социальной выплаты будет следующий: </a:t>
            </a:r>
          </a:p>
          <a:p>
            <a:pPr algn="ctr"/>
            <a:r>
              <a:rPr lang="ru-RU" dirty="0" err="1">
                <a:solidFill>
                  <a:schemeClr val="bg1"/>
                </a:solidFill>
                <a:latin typeface="Times New Roman" panose="02020603050405020304" pitchFamily="18" charset="0"/>
                <a:cs typeface="Times New Roman" panose="02020603050405020304" pitchFamily="18" charset="0"/>
              </a:rPr>
              <a:t>Рс</a:t>
            </a:r>
            <a:r>
              <a:rPr lang="ru-RU" dirty="0">
                <a:solidFill>
                  <a:schemeClr val="bg1"/>
                </a:solidFill>
                <a:latin typeface="Times New Roman" panose="02020603050405020304" pitchFamily="18" charset="0"/>
                <a:cs typeface="Times New Roman" panose="02020603050405020304" pitchFamily="18" charset="0"/>
              </a:rPr>
              <a:t>= 106 644 * 33 = 3 519 252 руб. </a:t>
            </a:r>
          </a:p>
        </p:txBody>
      </p:sp>
      <p:pic>
        <p:nvPicPr>
          <p:cNvPr id="9" name="Рисунок 8"/>
          <p:cNvPicPr>
            <a:picLocks noChangeAspect="1"/>
          </p:cNvPicPr>
          <p:nvPr/>
        </p:nvPicPr>
        <p:blipFill rotWithShape="1">
          <a:blip r:embed="rId2">
            <a:extLst>
              <a:ext uri="{28A0092B-C50C-407E-A947-70E740481C1C}">
                <a14:useLocalDpi xmlns:a14="http://schemas.microsoft.com/office/drawing/2010/main" val="0"/>
              </a:ext>
            </a:extLst>
          </a:blip>
          <a:srcRect l="3218" t="2078" r="9492"/>
          <a:stretch/>
        </p:blipFill>
        <p:spPr>
          <a:xfrm>
            <a:off x="7977977" y="1111655"/>
            <a:ext cx="4029075" cy="3454452"/>
          </a:xfrm>
          <a:prstGeom prst="rect">
            <a:avLst/>
          </a:prstGeom>
        </p:spPr>
      </p:pic>
    </p:spTree>
    <p:extLst>
      <p:ext uri="{BB962C8B-B14F-4D97-AF65-F5344CB8AC3E}">
        <p14:creationId xmlns:p14="http://schemas.microsoft.com/office/powerpoint/2010/main" val="171846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2"/>
          <p:cNvSpPr>
            <a:spLocks noGrp="1"/>
          </p:cNvSpPr>
          <p:nvPr>
            <p:ph idx="1"/>
          </p:nvPr>
        </p:nvSpPr>
        <p:spPr>
          <a:xfrm>
            <a:off x="-72428" y="260170"/>
            <a:ext cx="12192000" cy="837681"/>
          </a:xfrm>
        </p:spPr>
        <p:txBody>
          <a:bodyPr>
            <a:noAutofit/>
          </a:bodyPr>
          <a:lstStyle/>
          <a:p>
            <a:pPr marL="0" indent="0" algn="ctr">
              <a:lnSpc>
                <a:spcPct val="100000"/>
              </a:lnSpc>
              <a:spcBef>
                <a:spcPts val="0"/>
              </a:spcBef>
              <a:buNone/>
            </a:pPr>
            <a:r>
              <a:rPr lang="ru-RU" dirty="0">
                <a:latin typeface="Times New Roman" panose="02020603050405020304" pitchFamily="18" charset="0"/>
                <a:cs typeface="Times New Roman" panose="02020603050405020304" pitchFamily="18" charset="0"/>
              </a:rPr>
              <a:t>Молодой ученый может быть признан участником мероприятий </a:t>
            </a:r>
          </a:p>
          <a:p>
            <a:pPr marL="0" indent="0" algn="ctr">
              <a:lnSpc>
                <a:spcPct val="100000"/>
              </a:lnSpc>
              <a:spcBef>
                <a:spcPts val="0"/>
              </a:spcBef>
              <a:buNone/>
            </a:pPr>
            <a:r>
              <a:rPr lang="ru-RU" u="sng" dirty="0">
                <a:latin typeface="Times New Roman" panose="02020603050405020304" pitchFamily="18" charset="0"/>
                <a:cs typeface="Times New Roman" panose="02020603050405020304" pitchFamily="18" charset="0"/>
              </a:rPr>
              <a:t>при одновременном выполнении следующих требований¹:</a:t>
            </a:r>
            <a:endParaRPr lang="ru-RU" dirty="0">
              <a:latin typeface="Times New Roman" panose="02020603050405020304" pitchFamily="18" charset="0"/>
              <a:cs typeface="Times New Roman" panose="02020603050405020304" pitchFamily="18" charset="0"/>
            </a:endParaRPr>
          </a:p>
        </p:txBody>
      </p:sp>
      <p:sp>
        <p:nvSpPr>
          <p:cNvPr id="5" name="Полилиния 4"/>
          <p:cNvSpPr/>
          <p:nvPr/>
        </p:nvSpPr>
        <p:spPr>
          <a:xfrm>
            <a:off x="854284" y="1430445"/>
            <a:ext cx="10915607" cy="1466071"/>
          </a:xfrm>
          <a:custGeom>
            <a:avLst/>
            <a:gdLst>
              <a:gd name="connsiteX0" fmla="*/ 0 w 10915607"/>
              <a:gd name="connsiteY0" fmla="*/ 0 h 918025"/>
              <a:gd name="connsiteX1" fmla="*/ 10915607 w 10915607"/>
              <a:gd name="connsiteY1" fmla="*/ 0 h 918025"/>
              <a:gd name="connsiteX2" fmla="*/ 10915607 w 10915607"/>
              <a:gd name="connsiteY2" fmla="*/ 918025 h 918025"/>
              <a:gd name="connsiteX3" fmla="*/ 0 w 10915607"/>
              <a:gd name="connsiteY3" fmla="*/ 918025 h 918025"/>
              <a:gd name="connsiteX4" fmla="*/ 0 w 10915607"/>
              <a:gd name="connsiteY4" fmla="*/ 0 h 91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607" h="918025">
                <a:moveTo>
                  <a:pt x="0" y="0"/>
                </a:moveTo>
                <a:lnTo>
                  <a:pt x="10915607" y="0"/>
                </a:lnTo>
                <a:lnTo>
                  <a:pt x="10915607" y="918025"/>
                </a:lnTo>
                <a:lnTo>
                  <a:pt x="0" y="91802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74559" tIns="40640" rIns="40640" bIns="40640" numCol="1" spcCol="1270" anchor="ctr" anchorCtr="0">
            <a:noAutofit/>
          </a:bodyPr>
          <a:lstStyle/>
          <a:p>
            <a:pPr lvl="0" algn="ctr" defTabSz="711200">
              <a:lnSpc>
                <a:spcPct val="100000"/>
              </a:lnSpc>
              <a:spcBef>
                <a:spcPct val="0"/>
              </a:spcBef>
              <a:spcAft>
                <a:spcPts val="0"/>
              </a:spcAft>
            </a:pPr>
            <a:r>
              <a:rPr lang="ru-RU" sz="1600" dirty="0">
                <a:latin typeface="Times New Roman" panose="02020603050405020304" pitchFamily="18" charset="0"/>
                <a:cs typeface="Times New Roman" panose="02020603050405020304" pitchFamily="18" charset="0"/>
              </a:rPr>
              <a:t>молодым ученым признается гражданин РФ, работающий в должности научного работника в научной организации или научно-педагогического работника в образовательной организации высшего образования, имеющий ученую степень кандидата наук или доктора наук и общий стаж работы научным работником и (или) научно-педагогическим работником не менее 5 лет, возраст которого не превышает 35 лет (для кандидатов наук) или 40 лет (для докторов наук).</a:t>
            </a:r>
            <a:endParaRPr lang="ru-RU" sz="1600" kern="1200" dirty="0">
              <a:solidFill>
                <a:srgbClr val="FF0000"/>
              </a:solidFill>
              <a:latin typeface="Times New Roman" panose="02020603050405020304" pitchFamily="18" charset="0"/>
              <a:cs typeface="Times New Roman" panose="02020603050405020304" pitchFamily="18" charset="0"/>
            </a:endParaRPr>
          </a:p>
        </p:txBody>
      </p:sp>
      <p:sp>
        <p:nvSpPr>
          <p:cNvPr id="9" name="Полилиния 8"/>
          <p:cNvSpPr/>
          <p:nvPr/>
        </p:nvSpPr>
        <p:spPr>
          <a:xfrm>
            <a:off x="846398" y="2941173"/>
            <a:ext cx="10915664" cy="1597939"/>
          </a:xfrm>
          <a:custGeom>
            <a:avLst/>
            <a:gdLst>
              <a:gd name="connsiteX0" fmla="*/ 0 w 10515216"/>
              <a:gd name="connsiteY0" fmla="*/ 0 h 1597939"/>
              <a:gd name="connsiteX1" fmla="*/ 10515216 w 10515216"/>
              <a:gd name="connsiteY1" fmla="*/ 0 h 1597939"/>
              <a:gd name="connsiteX2" fmla="*/ 10515216 w 10515216"/>
              <a:gd name="connsiteY2" fmla="*/ 1597939 h 1597939"/>
              <a:gd name="connsiteX3" fmla="*/ 0 w 10515216"/>
              <a:gd name="connsiteY3" fmla="*/ 1597939 h 1597939"/>
              <a:gd name="connsiteX4" fmla="*/ 0 w 10515216"/>
              <a:gd name="connsiteY4" fmla="*/ 0 h 1597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216" h="1597939">
                <a:moveTo>
                  <a:pt x="0" y="0"/>
                </a:moveTo>
                <a:lnTo>
                  <a:pt x="10515216" y="0"/>
                </a:lnTo>
                <a:lnTo>
                  <a:pt x="10515216" y="1597939"/>
                </a:lnTo>
                <a:lnTo>
                  <a:pt x="0" y="159793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74559" tIns="40640" rIns="40640" bIns="40640" numCol="1" spcCol="1270" anchor="ctr" anchorCtr="0">
            <a:noAutofit/>
          </a:bodyPr>
          <a:lstStyle/>
          <a:p>
            <a:pPr lvl="0" algn="ctr" defTabSz="711200">
              <a:lnSpc>
                <a:spcPct val="100000"/>
              </a:lnSpc>
              <a:spcBef>
                <a:spcPct val="0"/>
              </a:spcBef>
              <a:spcAft>
                <a:spcPts val="0"/>
              </a:spcAft>
            </a:pPr>
            <a:r>
              <a:rPr lang="ru-RU" sz="1600" kern="1200" dirty="0">
                <a:latin typeface="Times New Roman" panose="02020603050405020304" pitchFamily="18" charset="0"/>
                <a:cs typeface="Times New Roman" panose="02020603050405020304" pitchFamily="18" charset="0"/>
              </a:rPr>
              <a:t>если молодой ученый признан научной организацией или образовательной организацией высшего образования нуждающимся в получении социальной выплаты по тем же основаниям, которые установлены статьей 51 Жилищного кодекса Российской Федерации для признания граждан нуждающимися в жилых помещениях, предоставляемых по договорам социального найма, в соответствии с порядком, определяемым </a:t>
            </a:r>
            <a:r>
              <a:rPr lang="ru-RU" sz="1600" kern="1200" dirty="0" err="1">
                <a:latin typeface="Times New Roman" panose="02020603050405020304" pitchFamily="18" charset="0"/>
                <a:cs typeface="Times New Roman" panose="02020603050405020304" pitchFamily="18" charset="0"/>
              </a:rPr>
              <a:t>Минобрнауки</a:t>
            </a:r>
            <a:r>
              <a:rPr lang="ru-RU" sz="1600" kern="1200" dirty="0">
                <a:latin typeface="Times New Roman" panose="02020603050405020304" pitchFamily="18" charset="0"/>
                <a:cs typeface="Times New Roman" panose="02020603050405020304" pitchFamily="18" charset="0"/>
              </a:rPr>
              <a:t> России и предусматривающим открытость и гласность процедуры признания нуждаемости</a:t>
            </a:r>
          </a:p>
        </p:txBody>
      </p:sp>
      <p:sp>
        <p:nvSpPr>
          <p:cNvPr id="11" name="Полилиния 10"/>
          <p:cNvSpPr/>
          <p:nvPr/>
        </p:nvSpPr>
        <p:spPr>
          <a:xfrm>
            <a:off x="854284" y="4583769"/>
            <a:ext cx="10950941" cy="1687571"/>
          </a:xfrm>
          <a:custGeom>
            <a:avLst/>
            <a:gdLst>
              <a:gd name="connsiteX0" fmla="*/ 0 w 10950941"/>
              <a:gd name="connsiteY0" fmla="*/ 0 h 1687571"/>
              <a:gd name="connsiteX1" fmla="*/ 10950941 w 10950941"/>
              <a:gd name="connsiteY1" fmla="*/ 0 h 1687571"/>
              <a:gd name="connsiteX2" fmla="*/ 10950941 w 10950941"/>
              <a:gd name="connsiteY2" fmla="*/ 1687571 h 1687571"/>
              <a:gd name="connsiteX3" fmla="*/ 0 w 10950941"/>
              <a:gd name="connsiteY3" fmla="*/ 1687571 h 1687571"/>
              <a:gd name="connsiteX4" fmla="*/ 0 w 10950941"/>
              <a:gd name="connsiteY4" fmla="*/ 0 h 1687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0941" h="1687571">
                <a:moveTo>
                  <a:pt x="0" y="0"/>
                </a:moveTo>
                <a:lnTo>
                  <a:pt x="10950941" y="0"/>
                </a:lnTo>
                <a:lnTo>
                  <a:pt x="10950941" y="1687571"/>
                </a:lnTo>
                <a:lnTo>
                  <a:pt x="0" y="168757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74559" tIns="40640" rIns="40640" bIns="40640" numCol="1" spcCol="1270" anchor="ctr" anchorCtr="0">
            <a:noAutofit/>
          </a:bodyPr>
          <a:lstStyle/>
          <a:p>
            <a:pPr lvl="0" algn="ctr" defTabSz="711200">
              <a:lnSpc>
                <a:spcPct val="100000"/>
              </a:lnSpc>
              <a:spcBef>
                <a:spcPct val="0"/>
              </a:spcBef>
              <a:spcAft>
                <a:spcPts val="0"/>
              </a:spcAft>
            </a:pPr>
            <a:r>
              <a:rPr lang="ru-RU" sz="1600" dirty="0">
                <a:latin typeface="Times New Roman" panose="02020603050405020304" pitchFamily="18" charset="0"/>
                <a:cs typeface="Times New Roman" panose="02020603050405020304" pitchFamily="18" charset="0"/>
              </a:rPr>
              <a:t>молодой ученый ранее не реализовывал право на улучшение жилищных условий с использованием социальной выплаты или иной формы государственной поддержки за счет средств федерального бюджета, за исключением средств (части средств) материнского (семейного) капитала, а также мер государственной поддержки семей, имеющих детей, в части погашения обязательств по ипотечным жилищным кредитам, предусмотренных Федеральным законом «О мерах государственной поддержки семей, имеющих детей, в части погашения обязательств по ипотечным жилищным кредитам (займам) и о внесении изменений в статью 13.2 Федерального закона «Об актах гражданского состояния» от 03.07.2019 №</a:t>
            </a:r>
            <a:r>
              <a:rPr lang="en-US" sz="1600" dirty="0">
                <a:latin typeface="Times New Roman" panose="02020603050405020304" pitchFamily="18" charset="0"/>
                <a:cs typeface="Times New Roman" panose="02020603050405020304" pitchFamily="18" charset="0"/>
              </a:rPr>
              <a:t> 157-</a:t>
            </a:r>
            <a:r>
              <a:rPr lang="ru-RU" sz="1600" dirty="0">
                <a:latin typeface="Times New Roman" panose="02020603050405020304" pitchFamily="18" charset="0"/>
                <a:cs typeface="Times New Roman" panose="02020603050405020304" pitchFamily="18" charset="0"/>
              </a:rPr>
              <a:t>ФЗ</a:t>
            </a:r>
          </a:p>
        </p:txBody>
      </p:sp>
      <p:sp>
        <p:nvSpPr>
          <p:cNvPr id="2" name="TextBox 1"/>
          <p:cNvSpPr txBox="1"/>
          <p:nvPr/>
        </p:nvSpPr>
        <p:spPr>
          <a:xfrm>
            <a:off x="416460" y="6346479"/>
            <a:ext cx="11775540" cy="646331"/>
          </a:xfrm>
          <a:prstGeom prst="rect">
            <a:avLst/>
          </a:prstGeom>
          <a:noFill/>
        </p:spPr>
        <p:txBody>
          <a:bodyPr wrap="square" rtlCol="0">
            <a:spAutoFit/>
          </a:bodyPr>
          <a:lstStyle/>
          <a:p>
            <a:pPr lvl="0"/>
            <a:r>
              <a:rPr lang="ru-RU" dirty="0">
                <a:solidFill>
                  <a:schemeClr val="bg1"/>
                </a:solidFill>
                <a:latin typeface="Times New Roman" panose="02020603050405020304" pitchFamily="18" charset="0"/>
                <a:cs typeface="Times New Roman" panose="02020603050405020304" pitchFamily="18" charset="0"/>
              </a:rPr>
              <a:t>¹Пункт 7 Правил, утвержденных постановлением Правительства Российской Федерации от 17.12.2010 № 1050 </a:t>
            </a:r>
          </a:p>
          <a:p>
            <a:r>
              <a:rPr lang="ru-RU" dirty="0">
                <a:solidFill>
                  <a:schemeClr val="bg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25420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1000"/>
                                        <p:tgtEl>
                                          <p:spTgt spid="6">
                                            <p:txEl>
                                              <p:pRg st="1" end="1"/>
                                            </p:txEl>
                                          </p:spTgt>
                                        </p:tgtEl>
                                      </p:cBhvr>
                                    </p:animEffect>
                                    <p:anim calcmode="lin" valueType="num">
                                      <p:cBhvr>
                                        <p:cTn id="14"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animBg="1"/>
      <p:bldP spid="9" grpId="0" animBg="1"/>
      <p:bldP spid="11"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4D46C-1D23-8547-BB33-F0756F889247}"/>
              </a:ext>
            </a:extLst>
          </p:cNvPr>
          <p:cNvSpPr>
            <a:spLocks noGrp="1"/>
          </p:cNvSpPr>
          <p:nvPr>
            <p:ph type="title"/>
          </p:nvPr>
        </p:nvSpPr>
        <p:spPr/>
        <p:txBody>
          <a:bodyPr>
            <a:normAutofit fontScale="90000"/>
          </a:bodyPr>
          <a:lstStyle/>
          <a:p>
            <a:pPr algn="ctr"/>
            <a:r>
              <a:rPr lang="ru-RU" dirty="0">
                <a:latin typeface="Times New Roman" panose="02020603050405020304" pitchFamily="18" charset="0"/>
                <a:cs typeface="Times New Roman" panose="02020603050405020304" pitchFamily="18" charset="0"/>
              </a:rPr>
              <a:t>Молодой ученый</a:t>
            </a:r>
          </a:p>
        </p:txBody>
      </p:sp>
      <p:grpSp>
        <p:nvGrpSpPr>
          <p:cNvPr id="3" name="Группа 2"/>
          <p:cNvGrpSpPr/>
          <p:nvPr/>
        </p:nvGrpSpPr>
        <p:grpSpPr>
          <a:xfrm>
            <a:off x="7152041" y="1025750"/>
            <a:ext cx="4861908" cy="4717281"/>
            <a:chOff x="7152041" y="1025750"/>
            <a:chExt cx="4861908" cy="4717281"/>
          </a:xfrm>
        </p:grpSpPr>
        <p:sp>
          <p:nvSpPr>
            <p:cNvPr id="67" name="Freeform 5"/>
            <p:cNvSpPr/>
            <p:nvPr/>
          </p:nvSpPr>
          <p:spPr bwMode="auto">
            <a:xfrm rot="10800000">
              <a:off x="7172929" y="1025750"/>
              <a:ext cx="819955" cy="7267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91439" tIns="45719" rIns="91439" bIns="45719"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68" name="Freeform 5"/>
            <p:cNvSpPr/>
            <p:nvPr/>
          </p:nvSpPr>
          <p:spPr bwMode="auto">
            <a:xfrm rot="10800000">
              <a:off x="7172929" y="2033206"/>
              <a:ext cx="819955" cy="7267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91439" tIns="45719" rIns="91439" bIns="45719"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69" name="Freeform 5"/>
            <p:cNvSpPr/>
            <p:nvPr/>
          </p:nvSpPr>
          <p:spPr bwMode="auto">
            <a:xfrm rot="10800000">
              <a:off x="7172929" y="4015001"/>
              <a:ext cx="819955" cy="7267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91439" tIns="45719" rIns="91439" bIns="45719"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70" name="Freeform 5"/>
            <p:cNvSpPr/>
            <p:nvPr/>
          </p:nvSpPr>
          <p:spPr bwMode="auto">
            <a:xfrm rot="10800000">
              <a:off x="7152041" y="5016320"/>
              <a:ext cx="819955" cy="7267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91439" tIns="45719" rIns="91439" bIns="45719"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71" name="文本框 128"/>
            <p:cNvSpPr txBox="1"/>
            <p:nvPr/>
          </p:nvSpPr>
          <p:spPr>
            <a:xfrm>
              <a:off x="8055896" y="1214128"/>
              <a:ext cx="3536632" cy="276999"/>
            </a:xfrm>
            <a:prstGeom prst="rect">
              <a:avLst/>
            </a:prstGeom>
            <a:noFill/>
          </p:spPr>
          <p:txBody>
            <a:bodyPr wrap="square" rtlCol="0">
              <a:spAutoFit/>
            </a:bodyPr>
            <a:lstStyle/>
            <a:p>
              <a:pPr algn="just" defTabSz="1187593"/>
              <a:r>
                <a:rPr lang="ru-RU" sz="1200" dirty="0">
                  <a:solidFill>
                    <a:schemeClr val="bg1"/>
                  </a:solidFill>
                  <a:latin typeface="Times New Roman" panose="02020603050405020304" pitchFamily="18" charset="0"/>
                  <a:cs typeface="Times New Roman" panose="02020603050405020304" pitchFamily="18" charset="0"/>
                </a:rPr>
                <a:t>Гражданин Российской Федерации</a:t>
              </a:r>
              <a:endParaRPr lang="ru-RU" altLang="zh-CN" sz="12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sp>
          <p:nvSpPr>
            <p:cNvPr id="72" name="文本框 128"/>
            <p:cNvSpPr txBox="1"/>
            <p:nvPr/>
          </p:nvSpPr>
          <p:spPr>
            <a:xfrm>
              <a:off x="8051362" y="5119079"/>
              <a:ext cx="3536632" cy="461665"/>
            </a:xfrm>
            <a:prstGeom prst="rect">
              <a:avLst/>
            </a:prstGeom>
            <a:noFill/>
          </p:spPr>
          <p:txBody>
            <a:bodyPr wrap="square" rtlCol="0">
              <a:spAutoFit/>
            </a:bodyPr>
            <a:lstStyle/>
            <a:p>
              <a:pPr algn="just"/>
              <a:r>
                <a:rPr lang="ru-RU" sz="1200" dirty="0">
                  <a:solidFill>
                    <a:schemeClr val="bg1"/>
                  </a:solidFill>
                  <a:latin typeface="Times New Roman" panose="02020603050405020304" pitchFamily="18" charset="0"/>
                  <a:cs typeface="Times New Roman" panose="02020603050405020304" pitchFamily="18" charset="0"/>
                </a:rPr>
                <a:t>Возраст не превышает 35 лет (для кандидатов наук) или 40 лет (для докторов наук)</a:t>
              </a:r>
            </a:p>
          </p:txBody>
        </p:sp>
        <p:sp>
          <p:nvSpPr>
            <p:cNvPr id="73" name="文本框 128"/>
            <p:cNvSpPr txBox="1"/>
            <p:nvPr/>
          </p:nvSpPr>
          <p:spPr>
            <a:xfrm>
              <a:off x="8051362" y="4143892"/>
              <a:ext cx="3536632" cy="461665"/>
            </a:xfrm>
            <a:prstGeom prst="rect">
              <a:avLst/>
            </a:prstGeom>
            <a:noFill/>
          </p:spPr>
          <p:txBody>
            <a:bodyPr wrap="square" rtlCol="0">
              <a:spAutoFit/>
            </a:bodyPr>
            <a:lstStyle/>
            <a:p>
              <a:pPr algn="just"/>
              <a:r>
                <a:rPr lang="ru-RU" sz="1200" dirty="0">
                  <a:solidFill>
                    <a:schemeClr val="bg1"/>
                  </a:solidFill>
                  <a:latin typeface="Times New Roman" panose="02020603050405020304" pitchFamily="18" charset="0"/>
                  <a:cs typeface="Times New Roman" panose="02020603050405020304" pitchFamily="18" charset="0"/>
                </a:rPr>
                <a:t>Имеет ученую степень кандидата наук или доктора наук </a:t>
              </a:r>
            </a:p>
          </p:txBody>
        </p:sp>
        <p:sp>
          <p:nvSpPr>
            <p:cNvPr id="74" name="文本框 128"/>
            <p:cNvSpPr txBox="1"/>
            <p:nvPr/>
          </p:nvSpPr>
          <p:spPr>
            <a:xfrm>
              <a:off x="8055896" y="1759444"/>
              <a:ext cx="3958053" cy="1200329"/>
            </a:xfrm>
            <a:prstGeom prst="rect">
              <a:avLst/>
            </a:prstGeom>
            <a:noFill/>
          </p:spPr>
          <p:txBody>
            <a:bodyPr wrap="square" rtlCol="0">
              <a:spAutoFit/>
            </a:bodyPr>
            <a:lstStyle/>
            <a:p>
              <a:pPr algn="just"/>
              <a:r>
                <a:rPr lang="ru-RU" sz="1200" dirty="0">
                  <a:solidFill>
                    <a:schemeClr val="bg1"/>
                  </a:solidFill>
                  <a:latin typeface="Times New Roman" panose="02020603050405020304" pitchFamily="18" charset="0"/>
                  <a:cs typeface="Times New Roman" panose="02020603050405020304" pitchFamily="18" charset="0"/>
                </a:rPr>
                <a:t>Работает в должности научного работника в научной организации или научно-педагогического работника в образовательной организации высшего образования, функции и полномочия учредителя которой осуществляет Правительство Российской Федерации или федеральный орган исполнительной власти</a:t>
              </a:r>
            </a:p>
          </p:txBody>
        </p:sp>
        <p:sp>
          <p:nvSpPr>
            <p:cNvPr id="78" name="Freeform 5"/>
            <p:cNvSpPr/>
            <p:nvPr/>
          </p:nvSpPr>
          <p:spPr bwMode="auto">
            <a:xfrm rot="10800000">
              <a:off x="7172274" y="3001426"/>
              <a:ext cx="819955" cy="7267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91439" tIns="45719" rIns="91439" bIns="45719"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79" name="Прямоугольник 78"/>
            <p:cNvSpPr/>
            <p:nvPr/>
          </p:nvSpPr>
          <p:spPr>
            <a:xfrm>
              <a:off x="8051362" y="3132087"/>
              <a:ext cx="3869482" cy="646331"/>
            </a:xfrm>
            <a:prstGeom prst="rect">
              <a:avLst/>
            </a:prstGeom>
          </p:spPr>
          <p:txBody>
            <a:bodyPr wrap="square">
              <a:spAutoFit/>
            </a:bodyPr>
            <a:lstStyle/>
            <a:p>
              <a:pPr algn="just"/>
              <a:r>
                <a:rPr lang="ru-RU" sz="1200" dirty="0">
                  <a:solidFill>
                    <a:schemeClr val="bg1"/>
                  </a:solidFill>
                  <a:latin typeface="Times New Roman" panose="02020603050405020304" pitchFamily="18" charset="0"/>
                  <a:cs typeface="Times New Roman" panose="02020603050405020304" pitchFamily="18" charset="0"/>
                </a:rPr>
                <a:t>Общий стаж работы научным работником и (или) научно-педагогическим работником составляет не менее 5 лет</a:t>
              </a:r>
            </a:p>
          </p:txBody>
        </p:sp>
        <p:pic>
          <p:nvPicPr>
            <p:cNvPr id="80" name="Рисунок 79"/>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379304" y="2171480"/>
              <a:ext cx="408777" cy="408777"/>
            </a:xfrm>
            <a:prstGeom prst="rect">
              <a:avLst/>
            </a:prstGeom>
            <a:noFill/>
          </p:spPr>
        </p:pic>
        <p:pic>
          <p:nvPicPr>
            <p:cNvPr id="81" name="Рисунок 80"/>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327456" y="3107185"/>
              <a:ext cx="523291" cy="523291"/>
            </a:xfrm>
            <a:prstGeom prst="rect">
              <a:avLst/>
            </a:prstGeom>
          </p:spPr>
        </p:pic>
        <p:pic>
          <p:nvPicPr>
            <p:cNvPr id="82" name="Рисунок 81"/>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335409" y="4126189"/>
              <a:ext cx="480818" cy="480818"/>
            </a:xfrm>
            <a:prstGeom prst="rect">
              <a:avLst/>
            </a:prstGeom>
          </p:spPr>
        </p:pic>
        <p:pic>
          <p:nvPicPr>
            <p:cNvPr id="83" name="Рисунок 82"/>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298286" y="5094928"/>
              <a:ext cx="517941" cy="517941"/>
            </a:xfrm>
            <a:prstGeom prst="rect">
              <a:avLst/>
            </a:prstGeom>
          </p:spPr>
        </p:pic>
        <p:pic>
          <p:nvPicPr>
            <p:cNvPr id="86" name="Рисунок 8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35409" y="1120406"/>
              <a:ext cx="517025" cy="517025"/>
            </a:xfrm>
            <a:prstGeom prst="rect">
              <a:avLst/>
            </a:prstGeom>
          </p:spPr>
        </p:pic>
      </p:grpSp>
      <p:grpSp>
        <p:nvGrpSpPr>
          <p:cNvPr id="119" name="Группа 118"/>
          <p:cNvGrpSpPr/>
          <p:nvPr/>
        </p:nvGrpSpPr>
        <p:grpSpPr>
          <a:xfrm>
            <a:off x="1736908" y="1064179"/>
            <a:ext cx="5167324" cy="4710027"/>
            <a:chOff x="1736908" y="1064179"/>
            <a:chExt cx="5167324" cy="4710027"/>
          </a:xfrm>
        </p:grpSpPr>
        <p:grpSp>
          <p:nvGrpSpPr>
            <p:cNvPr id="120" name="Группа 119"/>
            <p:cNvGrpSpPr/>
            <p:nvPr/>
          </p:nvGrpSpPr>
          <p:grpSpPr>
            <a:xfrm>
              <a:off x="4618984" y="3265105"/>
              <a:ext cx="2267850" cy="109703"/>
              <a:chOff x="4746085" y="3265642"/>
              <a:chExt cx="2267850" cy="109703"/>
            </a:xfrm>
          </p:grpSpPr>
          <p:sp>
            <p:nvSpPr>
              <p:cNvPr id="158" name="椭圆 50"/>
              <p:cNvSpPr/>
              <p:nvPr/>
            </p:nvSpPr>
            <p:spPr>
              <a:xfrm>
                <a:off x="6904232" y="3265642"/>
                <a:ext cx="109703" cy="109703"/>
              </a:xfrm>
              <a:prstGeom prst="ellipse">
                <a:avLst/>
              </a:prstGeom>
              <a:solidFill>
                <a:schemeClr val="bg1"/>
              </a:solidFill>
              <a:ln w="12700" cap="flat" cmpd="sng" algn="ctr">
                <a:noFill/>
                <a:prstDash val="solid"/>
                <a:miter lim="800000"/>
              </a:ln>
              <a:effectLst/>
            </p:spPr>
            <p:txBody>
              <a:bodyPr rtlCol="0" anchor="ctr"/>
              <a:lstStyle/>
              <a:p>
                <a:pPr algn="ct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cxnSp>
            <p:nvCxnSpPr>
              <p:cNvPr id="159" name="直接连接符 49"/>
              <p:cNvCxnSpPr/>
              <p:nvPr/>
            </p:nvCxnSpPr>
            <p:spPr>
              <a:xfrm flipV="1">
                <a:off x="4746085" y="3324106"/>
                <a:ext cx="2158147" cy="6462"/>
              </a:xfrm>
              <a:prstGeom prst="line">
                <a:avLst/>
              </a:prstGeom>
              <a:noFill/>
              <a:ln w="19050" cap="flat" cmpd="sng" algn="ctr">
                <a:solidFill>
                  <a:schemeClr val="bg1"/>
                </a:solidFill>
                <a:prstDash val="sysDot"/>
                <a:miter lim="800000"/>
              </a:ln>
              <a:effectLst/>
            </p:spPr>
          </p:cxnSp>
        </p:grpSp>
        <p:grpSp>
          <p:nvGrpSpPr>
            <p:cNvPr id="121" name="组合 7"/>
            <p:cNvGrpSpPr/>
            <p:nvPr/>
          </p:nvGrpSpPr>
          <p:grpSpPr>
            <a:xfrm>
              <a:off x="1736908" y="1064179"/>
              <a:ext cx="5167324" cy="4710027"/>
              <a:chOff x="2256504" y="1355618"/>
              <a:chExt cx="5167324" cy="4710027"/>
            </a:xfrm>
          </p:grpSpPr>
          <p:grpSp>
            <p:nvGrpSpPr>
              <p:cNvPr id="126" name="组合 8"/>
              <p:cNvGrpSpPr/>
              <p:nvPr/>
            </p:nvGrpSpPr>
            <p:grpSpPr>
              <a:xfrm>
                <a:off x="4020386" y="5660148"/>
                <a:ext cx="3403442" cy="109703"/>
                <a:chOff x="4020597" y="1674310"/>
                <a:chExt cx="3403442" cy="109703"/>
              </a:xfrm>
            </p:grpSpPr>
            <p:cxnSp>
              <p:nvCxnSpPr>
                <p:cNvPr id="156" name="直接连接符 55"/>
                <p:cNvCxnSpPr/>
                <p:nvPr/>
              </p:nvCxnSpPr>
              <p:spPr>
                <a:xfrm>
                  <a:off x="4020597" y="1675424"/>
                  <a:ext cx="3386044" cy="43551"/>
                </a:xfrm>
                <a:prstGeom prst="line">
                  <a:avLst/>
                </a:prstGeom>
                <a:noFill/>
                <a:ln w="19050" cap="flat" cmpd="sng" algn="ctr">
                  <a:solidFill>
                    <a:schemeClr val="bg1"/>
                  </a:solidFill>
                  <a:prstDash val="sysDot"/>
                  <a:miter lim="800000"/>
                </a:ln>
                <a:effectLst/>
              </p:spPr>
            </p:cxnSp>
            <p:sp>
              <p:nvSpPr>
                <p:cNvPr id="157" name="椭圆 56"/>
                <p:cNvSpPr/>
                <p:nvPr/>
              </p:nvSpPr>
              <p:spPr>
                <a:xfrm>
                  <a:off x="7314336" y="1674310"/>
                  <a:ext cx="109703" cy="109703"/>
                </a:xfrm>
                <a:prstGeom prst="ellipse">
                  <a:avLst/>
                </a:prstGeom>
                <a:solidFill>
                  <a:schemeClr val="bg1"/>
                </a:solidFill>
                <a:ln w="12700" cap="flat" cmpd="sng" algn="ctr">
                  <a:noFill/>
                  <a:prstDash val="solid"/>
                  <a:miter lim="800000"/>
                </a:ln>
                <a:effectLst/>
              </p:spPr>
              <p:txBody>
                <a:bodyPr rtlCol="0" anchor="ctr"/>
                <a:lstStyle/>
                <a:p>
                  <a:pPr algn="ct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grpSp>
          <p:grpSp>
            <p:nvGrpSpPr>
              <p:cNvPr id="127" name="组合 9"/>
              <p:cNvGrpSpPr/>
              <p:nvPr/>
            </p:nvGrpSpPr>
            <p:grpSpPr>
              <a:xfrm>
                <a:off x="5185514" y="4663198"/>
                <a:ext cx="2238314" cy="109703"/>
                <a:chOff x="5185725" y="1674310"/>
                <a:chExt cx="2238314" cy="109703"/>
              </a:xfrm>
            </p:grpSpPr>
            <p:cxnSp>
              <p:nvCxnSpPr>
                <p:cNvPr id="154" name="直接连接符 53"/>
                <p:cNvCxnSpPr/>
                <p:nvPr/>
              </p:nvCxnSpPr>
              <p:spPr>
                <a:xfrm>
                  <a:off x="5185725" y="1718973"/>
                  <a:ext cx="2121855" cy="0"/>
                </a:xfrm>
                <a:prstGeom prst="line">
                  <a:avLst/>
                </a:prstGeom>
                <a:noFill/>
                <a:ln w="19050" cap="flat" cmpd="sng" algn="ctr">
                  <a:solidFill>
                    <a:schemeClr val="bg1"/>
                  </a:solidFill>
                  <a:prstDash val="sysDot"/>
                  <a:miter lim="800000"/>
                </a:ln>
                <a:effectLst/>
              </p:spPr>
            </p:cxnSp>
            <p:sp>
              <p:nvSpPr>
                <p:cNvPr id="155" name="椭圆 54"/>
                <p:cNvSpPr/>
                <p:nvPr/>
              </p:nvSpPr>
              <p:spPr>
                <a:xfrm>
                  <a:off x="7314336" y="1674310"/>
                  <a:ext cx="109703" cy="109703"/>
                </a:xfrm>
                <a:prstGeom prst="ellipse">
                  <a:avLst/>
                </a:prstGeom>
                <a:solidFill>
                  <a:schemeClr val="bg1"/>
                </a:solidFill>
                <a:ln w="12700" cap="flat" cmpd="sng" algn="ctr">
                  <a:noFill/>
                  <a:prstDash val="solid"/>
                  <a:miter lim="800000"/>
                </a:ln>
                <a:effectLst/>
              </p:spPr>
              <p:txBody>
                <a:bodyPr rtlCol="0" anchor="ctr"/>
                <a:lstStyle/>
                <a:p>
                  <a:pPr algn="ct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grpSp>
          <p:grpSp>
            <p:nvGrpSpPr>
              <p:cNvPr id="128" name="组合 11"/>
              <p:cNvGrpSpPr/>
              <p:nvPr/>
            </p:nvGrpSpPr>
            <p:grpSpPr>
              <a:xfrm>
                <a:off x="5149222" y="2669299"/>
                <a:ext cx="2274606" cy="109703"/>
                <a:chOff x="5149433" y="1674310"/>
                <a:chExt cx="2274606" cy="109703"/>
              </a:xfrm>
            </p:grpSpPr>
            <p:cxnSp>
              <p:nvCxnSpPr>
                <p:cNvPr id="152" name="直接连接符 49"/>
                <p:cNvCxnSpPr/>
                <p:nvPr/>
              </p:nvCxnSpPr>
              <p:spPr>
                <a:xfrm flipV="1">
                  <a:off x="5149433" y="1718973"/>
                  <a:ext cx="2158147" cy="6462"/>
                </a:xfrm>
                <a:prstGeom prst="line">
                  <a:avLst/>
                </a:prstGeom>
                <a:noFill/>
                <a:ln w="19050" cap="flat" cmpd="sng" algn="ctr">
                  <a:solidFill>
                    <a:schemeClr val="bg1"/>
                  </a:solidFill>
                  <a:prstDash val="sysDot"/>
                  <a:miter lim="800000"/>
                </a:ln>
                <a:effectLst/>
              </p:spPr>
            </p:cxnSp>
            <p:sp>
              <p:nvSpPr>
                <p:cNvPr id="153" name="椭圆 50"/>
                <p:cNvSpPr/>
                <p:nvPr/>
              </p:nvSpPr>
              <p:spPr>
                <a:xfrm>
                  <a:off x="7314336" y="1674310"/>
                  <a:ext cx="109703" cy="109703"/>
                </a:xfrm>
                <a:prstGeom prst="ellipse">
                  <a:avLst/>
                </a:prstGeom>
                <a:solidFill>
                  <a:schemeClr val="bg1"/>
                </a:solidFill>
                <a:ln w="12700" cap="flat" cmpd="sng" algn="ctr">
                  <a:noFill/>
                  <a:prstDash val="solid"/>
                  <a:miter lim="800000"/>
                </a:ln>
                <a:effectLst/>
              </p:spPr>
              <p:txBody>
                <a:bodyPr rtlCol="0" anchor="ctr"/>
                <a:lstStyle/>
                <a:p>
                  <a:pPr algn="ct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grpSp>
          <p:grpSp>
            <p:nvGrpSpPr>
              <p:cNvPr id="129" name="组合 12"/>
              <p:cNvGrpSpPr/>
              <p:nvPr/>
            </p:nvGrpSpPr>
            <p:grpSpPr>
              <a:xfrm>
                <a:off x="3904572" y="1672349"/>
                <a:ext cx="3519256" cy="109703"/>
                <a:chOff x="3904783" y="1674310"/>
                <a:chExt cx="3519256" cy="109703"/>
              </a:xfrm>
            </p:grpSpPr>
            <p:cxnSp>
              <p:nvCxnSpPr>
                <p:cNvPr id="150" name="直接连接符 47"/>
                <p:cNvCxnSpPr/>
                <p:nvPr/>
              </p:nvCxnSpPr>
              <p:spPr>
                <a:xfrm flipV="1">
                  <a:off x="3904783" y="1718973"/>
                  <a:ext cx="3402797" cy="10188"/>
                </a:xfrm>
                <a:prstGeom prst="line">
                  <a:avLst/>
                </a:prstGeom>
                <a:noFill/>
                <a:ln w="19050" cap="flat" cmpd="sng" algn="ctr">
                  <a:solidFill>
                    <a:schemeClr val="bg1"/>
                  </a:solidFill>
                  <a:prstDash val="sysDot"/>
                  <a:miter lim="800000"/>
                </a:ln>
                <a:effectLst/>
              </p:spPr>
            </p:cxnSp>
            <p:sp>
              <p:nvSpPr>
                <p:cNvPr id="151" name="椭圆 48"/>
                <p:cNvSpPr/>
                <p:nvPr/>
              </p:nvSpPr>
              <p:spPr>
                <a:xfrm>
                  <a:off x="7314336" y="1674310"/>
                  <a:ext cx="109703" cy="109703"/>
                </a:xfrm>
                <a:prstGeom prst="ellipse">
                  <a:avLst/>
                </a:prstGeom>
                <a:solidFill>
                  <a:schemeClr val="bg1"/>
                </a:solidFill>
                <a:ln w="12700" cap="flat" cmpd="sng" algn="ctr">
                  <a:noFill/>
                  <a:prstDash val="solid"/>
                  <a:miter lim="800000"/>
                </a:ln>
                <a:effectLst/>
              </p:spPr>
              <p:txBody>
                <a:bodyPr rtlCol="0" anchor="ctr"/>
                <a:lstStyle/>
                <a:p>
                  <a:pPr algn="ct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grpSp>
          <p:sp>
            <p:nvSpPr>
              <p:cNvPr id="130" name="任意多边形 13"/>
              <p:cNvSpPr/>
              <p:nvPr/>
            </p:nvSpPr>
            <p:spPr>
              <a:xfrm>
                <a:off x="3202547" y="1632858"/>
                <a:ext cx="2071340" cy="4143828"/>
              </a:xfrm>
              <a:custGeom>
                <a:avLst/>
                <a:gdLst>
                  <a:gd name="connsiteX0" fmla="*/ 0 w 2468160"/>
                  <a:gd name="connsiteY0" fmla="*/ 0 h 4937688"/>
                  <a:gd name="connsiteX1" fmla="*/ 251709 w 2468160"/>
                  <a:gd name="connsiteY1" fmla="*/ 12711 h 4937688"/>
                  <a:gd name="connsiteX2" fmla="*/ 2468160 w 2468160"/>
                  <a:gd name="connsiteY2" fmla="*/ 2468844 h 4937688"/>
                  <a:gd name="connsiteX3" fmla="*/ 251709 w 2468160"/>
                  <a:gd name="connsiteY3" fmla="*/ 4924978 h 4937688"/>
                  <a:gd name="connsiteX4" fmla="*/ 0 w 2468160"/>
                  <a:gd name="connsiteY4" fmla="*/ 4937688 h 4937688"/>
                  <a:gd name="connsiteX5" fmla="*/ 0 w 2468160"/>
                  <a:gd name="connsiteY5" fmla="*/ 4688120 h 4937688"/>
                  <a:gd name="connsiteX6" fmla="*/ 226192 w 2468160"/>
                  <a:gd name="connsiteY6" fmla="*/ 4676698 h 4937688"/>
                  <a:gd name="connsiteX7" fmla="*/ 2218592 w 2468160"/>
                  <a:gd name="connsiteY7" fmla="*/ 2468844 h 4937688"/>
                  <a:gd name="connsiteX8" fmla="*/ 226192 w 2468160"/>
                  <a:gd name="connsiteY8" fmla="*/ 260990 h 4937688"/>
                  <a:gd name="connsiteX9" fmla="*/ 0 w 2468160"/>
                  <a:gd name="connsiteY9" fmla="*/ 249569 h 4937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8160" h="4937688">
                    <a:moveTo>
                      <a:pt x="0" y="0"/>
                    </a:moveTo>
                    <a:lnTo>
                      <a:pt x="251709" y="12711"/>
                    </a:lnTo>
                    <a:cubicBezTo>
                      <a:pt x="1496657" y="139142"/>
                      <a:pt x="2468160" y="1190539"/>
                      <a:pt x="2468160" y="2468844"/>
                    </a:cubicBezTo>
                    <a:cubicBezTo>
                      <a:pt x="2468160" y="3747149"/>
                      <a:pt x="1496657" y="4798546"/>
                      <a:pt x="251709" y="4924978"/>
                    </a:cubicBezTo>
                    <a:lnTo>
                      <a:pt x="0" y="4937688"/>
                    </a:lnTo>
                    <a:lnTo>
                      <a:pt x="0" y="4688120"/>
                    </a:lnTo>
                    <a:lnTo>
                      <a:pt x="226192" y="4676698"/>
                    </a:lnTo>
                    <a:cubicBezTo>
                      <a:pt x="1345293" y="4563047"/>
                      <a:pt x="2218592" y="3617931"/>
                      <a:pt x="2218592" y="2468844"/>
                    </a:cubicBezTo>
                    <a:cubicBezTo>
                      <a:pt x="2218592" y="1319758"/>
                      <a:pt x="1345293" y="374641"/>
                      <a:pt x="226192" y="260990"/>
                    </a:cubicBezTo>
                    <a:lnTo>
                      <a:pt x="0" y="249569"/>
                    </a:lnTo>
                    <a:close/>
                  </a:path>
                </a:pathLst>
              </a:custGeom>
              <a:solidFill>
                <a:sysClr val="window" lastClr="FFFFFF">
                  <a:lumMod val="95000"/>
                </a:sysClr>
              </a:solidFill>
              <a:ln w="12700" cap="flat" cmpd="sng" algn="ctr">
                <a:noFill/>
                <a:prstDash val="solid"/>
                <a:miter lim="800000"/>
              </a:ln>
              <a:effectLst>
                <a:innerShdw blurRad="76200" dist="38100" dir="13500000">
                  <a:prstClr val="black">
                    <a:alpha val="50000"/>
                  </a:prstClr>
                </a:innerShdw>
              </a:effectLst>
            </p:spPr>
            <p:txBody>
              <a:bodyPr rtlCol="0" anchor="ctr"/>
              <a:lstStyle/>
              <a:p>
                <a:pPr algn="ct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grpSp>
            <p:nvGrpSpPr>
              <p:cNvPr id="131" name="组合 14"/>
              <p:cNvGrpSpPr/>
              <p:nvPr/>
            </p:nvGrpSpPr>
            <p:grpSpPr>
              <a:xfrm>
                <a:off x="4310718" y="2346371"/>
                <a:ext cx="819955" cy="726710"/>
                <a:chOff x="3295850" y="2263222"/>
                <a:chExt cx="2643765" cy="2343151"/>
              </a:xfrm>
            </p:grpSpPr>
            <p:sp>
              <p:nvSpPr>
                <p:cNvPr id="148"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121920" tIns="60960" rIns="121920" bIns="60960" numCol="1" anchor="t" anchorCtr="0" compatLnSpc="1"/>
                <a:lstStyle/>
                <a:p>
                  <a:pP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149"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vert="horz" wrap="square" lIns="121920" tIns="60960" rIns="121920" bIns="60960" numCol="1" anchor="t" anchorCtr="0" compatLnSpc="1"/>
                <a:lstStyle/>
                <a:p>
                  <a:pP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grpSp>
          <p:grpSp>
            <p:nvGrpSpPr>
              <p:cNvPr id="132" name="组合 16"/>
              <p:cNvGrpSpPr/>
              <p:nvPr/>
            </p:nvGrpSpPr>
            <p:grpSpPr>
              <a:xfrm>
                <a:off x="4329267" y="4349464"/>
                <a:ext cx="819955" cy="726710"/>
                <a:chOff x="3295850" y="2263222"/>
                <a:chExt cx="2643765" cy="2343151"/>
              </a:xfrm>
            </p:grpSpPr>
            <p:sp>
              <p:nvSpPr>
                <p:cNvPr id="146"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121920" tIns="60960" rIns="121920" bIns="60960" numCol="1" anchor="t" anchorCtr="0" compatLnSpc="1"/>
                <a:lstStyle/>
                <a:p>
                  <a:pP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147"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vert="horz" wrap="square" lIns="121920" tIns="60960" rIns="121920" bIns="60960" numCol="1" anchor="t" anchorCtr="0" compatLnSpc="1"/>
                <a:lstStyle/>
                <a:p>
                  <a:pP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grpSp>
          <p:grpSp>
            <p:nvGrpSpPr>
              <p:cNvPr id="133" name="组合 17"/>
              <p:cNvGrpSpPr/>
              <p:nvPr/>
            </p:nvGrpSpPr>
            <p:grpSpPr>
              <a:xfrm>
                <a:off x="3156467" y="1355618"/>
                <a:ext cx="819955" cy="726710"/>
                <a:chOff x="3295850" y="2263221"/>
                <a:chExt cx="2643765" cy="2343151"/>
              </a:xfrm>
            </p:grpSpPr>
            <p:sp>
              <p:nvSpPr>
                <p:cNvPr id="144" name="Freeform 5"/>
                <p:cNvSpPr/>
                <p:nvPr/>
              </p:nvSpPr>
              <p:spPr bwMode="auto">
                <a:xfrm rot="10800000">
                  <a:off x="3295850" y="2263221"/>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121920" tIns="60960" rIns="121920" bIns="60960" numCol="1" anchor="t" anchorCtr="0" compatLnSpc="1"/>
                <a:lstStyle/>
                <a:p>
                  <a:pP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145"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vert="horz" wrap="square" lIns="121920" tIns="60960" rIns="121920" bIns="60960" numCol="1" anchor="t" anchorCtr="0" compatLnSpc="1"/>
                <a:lstStyle/>
                <a:p>
                  <a:pP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grpSp>
          <p:grpSp>
            <p:nvGrpSpPr>
              <p:cNvPr id="134" name="组合 18"/>
              <p:cNvGrpSpPr/>
              <p:nvPr/>
            </p:nvGrpSpPr>
            <p:grpSpPr>
              <a:xfrm>
                <a:off x="3128624" y="5338935"/>
                <a:ext cx="819955" cy="726710"/>
                <a:chOff x="3295850" y="2263222"/>
                <a:chExt cx="2643765" cy="2343151"/>
              </a:xfrm>
            </p:grpSpPr>
            <p:sp>
              <p:nvSpPr>
                <p:cNvPr id="142"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121920" tIns="60960" rIns="121920" bIns="60960" numCol="1" anchor="t" anchorCtr="0" compatLnSpc="1"/>
                <a:lstStyle/>
                <a:p>
                  <a:pP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143"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vert="horz" wrap="square" lIns="121920" tIns="60960" rIns="121920" bIns="60960" numCol="1" anchor="t" anchorCtr="0" compatLnSpc="1"/>
                <a:lstStyle/>
                <a:p>
                  <a:pP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grpSp>
          <p:sp>
            <p:nvSpPr>
              <p:cNvPr id="135" name="Freeform 5"/>
              <p:cNvSpPr/>
              <p:nvPr/>
            </p:nvSpPr>
            <p:spPr bwMode="auto">
              <a:xfrm rot="10800000">
                <a:off x="2256504" y="2755371"/>
                <a:ext cx="2142438" cy="189880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121920" tIns="60960" rIns="121920" bIns="60960" numCol="1" anchor="t" anchorCtr="0" compatLnSpc="1"/>
              <a:lstStyle/>
              <a:p>
                <a:pP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136" name="文本框 88"/>
              <p:cNvSpPr txBox="1"/>
              <p:nvPr/>
            </p:nvSpPr>
            <p:spPr>
              <a:xfrm>
                <a:off x="3127543" y="1467551"/>
                <a:ext cx="876300" cy="523220"/>
              </a:xfrm>
              <a:prstGeom prst="rect">
                <a:avLst/>
              </a:prstGeom>
              <a:noFill/>
            </p:spPr>
            <p:txBody>
              <a:bodyPr wrap="square" rtlCol="0">
                <a:spAutoFit/>
              </a:bodyPr>
              <a:lstStyle/>
              <a:p>
                <a:pPr algn="ctr" defTabSz="1219170">
                  <a:defRPr/>
                </a:pPr>
                <a:r>
                  <a:rPr lang="en-US" altLang="zh-CN" sz="2800" kern="0" dirty="0">
                    <a:solidFill>
                      <a:srgbClr val="18478F"/>
                    </a:solidFill>
                    <a:latin typeface="微软雅黑" panose="020B0503020204020204" pitchFamily="34" charset="-122"/>
                    <a:ea typeface="微软雅黑" panose="020B0503020204020204" pitchFamily="34" charset="-122"/>
                    <a:cs typeface="+mn-ea"/>
                    <a:sym typeface="+mn-lt"/>
                  </a:rPr>
                  <a:t>01</a:t>
                </a:r>
                <a:endParaRPr lang="zh-CN" altLang="en-US" sz="28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137" name="文本框 89"/>
              <p:cNvSpPr txBox="1"/>
              <p:nvPr/>
            </p:nvSpPr>
            <p:spPr>
              <a:xfrm>
                <a:off x="3099701" y="5440679"/>
                <a:ext cx="876300" cy="523220"/>
              </a:xfrm>
              <a:prstGeom prst="rect">
                <a:avLst/>
              </a:prstGeom>
              <a:noFill/>
            </p:spPr>
            <p:txBody>
              <a:bodyPr wrap="square" rtlCol="0">
                <a:spAutoFit/>
              </a:bodyPr>
              <a:lstStyle/>
              <a:p>
                <a:pPr algn="ctr" defTabSz="1219170">
                  <a:defRPr/>
                </a:pPr>
                <a:r>
                  <a:rPr lang="en-US" altLang="zh-CN" sz="2800" kern="0" dirty="0">
                    <a:solidFill>
                      <a:srgbClr val="18478F"/>
                    </a:solidFill>
                    <a:latin typeface="微软雅黑" panose="020B0503020204020204" pitchFamily="34" charset="-122"/>
                    <a:ea typeface="微软雅黑" panose="020B0503020204020204" pitchFamily="34" charset="-122"/>
                    <a:cs typeface="+mn-ea"/>
                    <a:sym typeface="+mn-lt"/>
                  </a:rPr>
                  <a:t>0</a:t>
                </a:r>
                <a:r>
                  <a:rPr lang="ru-RU" altLang="zh-CN" sz="2800" kern="0" dirty="0">
                    <a:solidFill>
                      <a:srgbClr val="18478F"/>
                    </a:solidFill>
                    <a:latin typeface="微软雅黑" panose="020B0503020204020204" pitchFamily="34" charset="-122"/>
                    <a:ea typeface="微软雅黑" panose="020B0503020204020204" pitchFamily="34" charset="-122"/>
                    <a:cs typeface="+mn-ea"/>
                    <a:sym typeface="+mn-lt"/>
                  </a:rPr>
                  <a:t>5</a:t>
                </a:r>
                <a:endParaRPr lang="zh-CN" altLang="en-US" sz="28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138" name="文本框 90"/>
              <p:cNvSpPr txBox="1"/>
              <p:nvPr/>
            </p:nvSpPr>
            <p:spPr>
              <a:xfrm>
                <a:off x="4296907" y="4454837"/>
                <a:ext cx="876300" cy="523220"/>
              </a:xfrm>
              <a:prstGeom prst="rect">
                <a:avLst/>
              </a:prstGeom>
              <a:noFill/>
            </p:spPr>
            <p:txBody>
              <a:bodyPr wrap="square" rtlCol="0">
                <a:spAutoFit/>
              </a:bodyPr>
              <a:lstStyle/>
              <a:p>
                <a:pPr algn="ctr" defTabSz="1219170">
                  <a:defRPr/>
                </a:pPr>
                <a:r>
                  <a:rPr lang="en-US" altLang="zh-CN" sz="2800" kern="0" dirty="0">
                    <a:solidFill>
                      <a:srgbClr val="18478F"/>
                    </a:solidFill>
                    <a:latin typeface="微软雅黑" panose="020B0503020204020204" pitchFamily="34" charset="-122"/>
                    <a:ea typeface="微软雅黑" panose="020B0503020204020204" pitchFamily="34" charset="-122"/>
                    <a:cs typeface="+mn-ea"/>
                    <a:sym typeface="+mn-lt"/>
                  </a:rPr>
                  <a:t>0</a:t>
                </a:r>
                <a:r>
                  <a:rPr lang="ru-RU" altLang="zh-CN" sz="2800" kern="0" dirty="0">
                    <a:solidFill>
                      <a:srgbClr val="18478F"/>
                    </a:solidFill>
                    <a:latin typeface="微软雅黑" panose="020B0503020204020204" pitchFamily="34" charset="-122"/>
                    <a:ea typeface="微软雅黑" panose="020B0503020204020204" pitchFamily="34" charset="-122"/>
                    <a:cs typeface="+mn-ea"/>
                    <a:sym typeface="+mn-lt"/>
                  </a:rPr>
                  <a:t>4</a:t>
                </a:r>
                <a:endParaRPr lang="zh-CN" altLang="en-US" sz="28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139" name="文本框 91"/>
              <p:cNvSpPr txBox="1"/>
              <p:nvPr/>
            </p:nvSpPr>
            <p:spPr>
              <a:xfrm>
                <a:off x="4288197" y="2431631"/>
                <a:ext cx="876300" cy="523220"/>
              </a:xfrm>
              <a:prstGeom prst="rect">
                <a:avLst/>
              </a:prstGeom>
              <a:noFill/>
            </p:spPr>
            <p:txBody>
              <a:bodyPr wrap="square" rtlCol="0">
                <a:spAutoFit/>
              </a:bodyPr>
              <a:lstStyle/>
              <a:p>
                <a:pPr algn="ctr" defTabSz="1219170">
                  <a:defRPr/>
                </a:pPr>
                <a:r>
                  <a:rPr lang="en-US" altLang="zh-CN" sz="2800" kern="0" dirty="0">
                    <a:solidFill>
                      <a:srgbClr val="18478F"/>
                    </a:solidFill>
                    <a:latin typeface="微软雅黑" panose="020B0503020204020204" pitchFamily="34" charset="-122"/>
                    <a:ea typeface="微软雅黑" panose="020B0503020204020204" pitchFamily="34" charset="-122"/>
                    <a:cs typeface="+mn-ea"/>
                    <a:sym typeface="+mn-lt"/>
                  </a:rPr>
                  <a:t>02</a:t>
                </a:r>
                <a:endParaRPr lang="zh-CN" altLang="en-US" sz="28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140" name="Freeform 48"/>
              <p:cNvSpPr>
                <a:spLocks noEditPoints="1"/>
              </p:cNvSpPr>
              <p:nvPr/>
            </p:nvSpPr>
            <p:spPr bwMode="auto">
              <a:xfrm>
                <a:off x="3026825" y="3015833"/>
                <a:ext cx="601794" cy="654512"/>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rgbClr val="1847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141" name="文本框 116"/>
              <p:cNvSpPr txBox="1"/>
              <p:nvPr/>
            </p:nvSpPr>
            <p:spPr>
              <a:xfrm>
                <a:off x="2453099" y="3670960"/>
                <a:ext cx="1795688" cy="584775"/>
              </a:xfrm>
              <a:prstGeom prst="rect">
                <a:avLst/>
              </a:prstGeom>
              <a:noFill/>
            </p:spPr>
            <p:txBody>
              <a:bodyPr wrap="square" rtlCol="0">
                <a:spAutoFit/>
              </a:bodyPr>
              <a:lstStyle/>
              <a:p>
                <a:pPr algn="ctr" defTabSz="1219170">
                  <a:defRPr/>
                </a:pPr>
                <a:r>
                  <a:rPr lang="ru-RU" altLang="zh-CN" sz="1600" u="sng" kern="0" dirty="0">
                    <a:solidFill>
                      <a:srgbClr val="18478F"/>
                    </a:solidFill>
                    <a:effectLst>
                      <a:innerShdw blurRad="38100" dist="50800" dir="13500000">
                        <a:prstClr val="black">
                          <a:alpha val="60000"/>
                        </a:prstClr>
                      </a:innerShdw>
                    </a:effectLst>
                    <a:latin typeface="Times New Roman" panose="02020603050405020304" pitchFamily="18" charset="0"/>
                    <a:ea typeface="微软雅黑" panose="020B0503020204020204" pitchFamily="34" charset="-122"/>
                    <a:cs typeface="Times New Roman" panose="02020603050405020304" pitchFamily="18" charset="0"/>
                    <a:sym typeface="+mn-lt"/>
                  </a:rPr>
                  <a:t>Молодой </a:t>
                </a:r>
              </a:p>
              <a:p>
                <a:pPr algn="ctr" defTabSz="1219170">
                  <a:defRPr/>
                </a:pPr>
                <a:r>
                  <a:rPr lang="ru-RU" altLang="zh-CN" sz="1600" u="sng" kern="0" dirty="0">
                    <a:solidFill>
                      <a:srgbClr val="18478F"/>
                    </a:solidFill>
                    <a:effectLst>
                      <a:innerShdw blurRad="38100" dist="50800" dir="13500000">
                        <a:prstClr val="black">
                          <a:alpha val="60000"/>
                        </a:prstClr>
                      </a:innerShdw>
                    </a:effectLst>
                    <a:latin typeface="Times New Roman" panose="02020603050405020304" pitchFamily="18" charset="0"/>
                    <a:ea typeface="微软雅黑" panose="020B0503020204020204" pitchFamily="34" charset="-122"/>
                    <a:cs typeface="Times New Roman" panose="02020603050405020304" pitchFamily="18" charset="0"/>
                    <a:sym typeface="+mn-lt"/>
                  </a:rPr>
                  <a:t>ученый</a:t>
                </a:r>
                <a:endParaRPr lang="zh-CN" altLang="en-US" sz="1600" u="sng" kern="0" dirty="0">
                  <a:solidFill>
                    <a:srgbClr val="18478F"/>
                  </a:solidFill>
                  <a:effectLst>
                    <a:innerShdw blurRad="38100" dist="50800" dir="13500000">
                      <a:prstClr val="black">
                        <a:alpha val="60000"/>
                      </a:prstClr>
                    </a:innerShdw>
                  </a:effectLst>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grpSp>
        <p:grpSp>
          <p:nvGrpSpPr>
            <p:cNvPr id="122" name="Группа 121"/>
            <p:cNvGrpSpPr/>
            <p:nvPr/>
          </p:nvGrpSpPr>
          <p:grpSpPr>
            <a:xfrm>
              <a:off x="4185952" y="2967213"/>
              <a:ext cx="819955" cy="726710"/>
              <a:chOff x="4983732" y="2624212"/>
              <a:chExt cx="819955" cy="726710"/>
            </a:xfrm>
          </p:grpSpPr>
          <p:sp>
            <p:nvSpPr>
              <p:cNvPr id="123" name="Freeform 5"/>
              <p:cNvSpPr/>
              <p:nvPr/>
            </p:nvSpPr>
            <p:spPr bwMode="auto">
              <a:xfrm rot="10800000">
                <a:off x="4983732" y="2624212"/>
                <a:ext cx="819955" cy="72671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121920" tIns="60960" rIns="121920" bIns="60960" numCol="1" anchor="t" anchorCtr="0" compatLnSpc="1"/>
              <a:lstStyle/>
              <a:p>
                <a:pP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124" name="Freeform 5"/>
              <p:cNvSpPr/>
              <p:nvPr/>
            </p:nvSpPr>
            <p:spPr bwMode="auto">
              <a:xfrm rot="10800000">
                <a:off x="5071614" y="2718147"/>
                <a:ext cx="637863" cy="56532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vert="horz" wrap="square" lIns="121920" tIns="60960" rIns="121920" bIns="60960" numCol="1" anchor="t" anchorCtr="0" compatLnSpc="1"/>
              <a:lstStyle/>
              <a:p>
                <a:pP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125" name="文本框 91"/>
              <p:cNvSpPr txBox="1"/>
              <p:nvPr/>
            </p:nvSpPr>
            <p:spPr>
              <a:xfrm>
                <a:off x="5097536" y="2725957"/>
                <a:ext cx="611163" cy="523220"/>
              </a:xfrm>
              <a:prstGeom prst="rect">
                <a:avLst/>
              </a:prstGeom>
              <a:noFill/>
            </p:spPr>
            <p:txBody>
              <a:bodyPr wrap="square" rtlCol="0">
                <a:spAutoFit/>
              </a:bodyPr>
              <a:lstStyle/>
              <a:p>
                <a:pPr algn="ctr" defTabSz="1219170">
                  <a:defRPr/>
                </a:pPr>
                <a:r>
                  <a:rPr lang="en-US" altLang="zh-CN" sz="2800" kern="0" dirty="0">
                    <a:solidFill>
                      <a:srgbClr val="18478F"/>
                    </a:solidFill>
                    <a:latin typeface="微软雅黑" panose="020B0503020204020204" pitchFamily="34" charset="-122"/>
                    <a:ea typeface="微软雅黑" panose="020B0503020204020204" pitchFamily="34" charset="-122"/>
                    <a:cs typeface="+mn-ea"/>
                    <a:sym typeface="+mn-lt"/>
                  </a:rPr>
                  <a:t>0</a:t>
                </a:r>
                <a:r>
                  <a:rPr lang="ru-RU" altLang="zh-CN" sz="2800" kern="0" dirty="0">
                    <a:solidFill>
                      <a:srgbClr val="18478F"/>
                    </a:solidFill>
                    <a:latin typeface="微软雅黑" panose="020B0503020204020204" pitchFamily="34" charset="-122"/>
                    <a:ea typeface="微软雅黑" panose="020B0503020204020204" pitchFamily="34" charset="-122"/>
                    <a:cs typeface="+mn-ea"/>
                    <a:sym typeface="+mn-lt"/>
                  </a:rPr>
                  <a:t>3</a:t>
                </a:r>
                <a:endParaRPr lang="zh-CN" altLang="en-US" sz="2800" kern="0" dirty="0">
                  <a:solidFill>
                    <a:srgbClr val="18478F"/>
                  </a:solidFill>
                  <a:latin typeface="微软雅黑" panose="020B0503020204020204" pitchFamily="34" charset="-122"/>
                  <a:ea typeface="微软雅黑" panose="020B0503020204020204" pitchFamily="34" charset="-122"/>
                  <a:cs typeface="+mn-ea"/>
                  <a:sym typeface="+mn-lt"/>
                </a:endParaRPr>
              </a:p>
            </p:txBody>
          </p:sp>
        </p:grpSp>
      </p:grpSp>
    </p:spTree>
    <p:extLst>
      <p:ext uri="{BB962C8B-B14F-4D97-AF65-F5344CB8AC3E}">
        <p14:creationId xmlns:p14="http://schemas.microsoft.com/office/powerpoint/2010/main" val="290736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1000"/>
                                        <p:tgtEl>
                                          <p:spTgt spid="119"/>
                                        </p:tgtEl>
                                      </p:cBhvr>
                                    </p:animEffect>
                                    <p:anim calcmode="lin" valueType="num">
                                      <p:cBhvr>
                                        <p:cTn id="8" dur="1000" fill="hold"/>
                                        <p:tgtEl>
                                          <p:spTgt spid="119"/>
                                        </p:tgtEl>
                                        <p:attrNameLst>
                                          <p:attrName>ppt_x</p:attrName>
                                        </p:attrNameLst>
                                      </p:cBhvr>
                                      <p:tavLst>
                                        <p:tav tm="0">
                                          <p:val>
                                            <p:strVal val="#ppt_x"/>
                                          </p:val>
                                        </p:tav>
                                        <p:tav tm="100000">
                                          <p:val>
                                            <p:strVal val="#ppt_x"/>
                                          </p:val>
                                        </p:tav>
                                      </p:tavLst>
                                    </p:anim>
                                    <p:anim calcmode="lin" valueType="num">
                                      <p:cBhvr>
                                        <p:cTn id="9" dur="1000" fill="hold"/>
                                        <p:tgtEl>
                                          <p:spTgt spid="1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618</TotalTime>
  <Words>4177</Words>
  <Application>Microsoft Office PowerPoint</Application>
  <PresentationFormat>Широкоэкранный</PresentationFormat>
  <Paragraphs>231</Paragraphs>
  <Slides>23</Slides>
  <Notes>3</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23</vt:i4>
      </vt:variant>
    </vt:vector>
  </HeadingPairs>
  <TitlesOfParts>
    <vt:vector size="31" baseType="lpstr">
      <vt:lpstr>微软雅黑</vt:lpstr>
      <vt:lpstr>Arial</vt:lpstr>
      <vt:lpstr>Calibri</vt:lpstr>
      <vt:lpstr>Calibri Light</vt:lpstr>
      <vt:lpstr>Impact</vt:lpstr>
      <vt:lpstr>Times New Roman</vt:lpstr>
      <vt:lpstr>Times New Roman CYR</vt:lpstr>
      <vt:lpstr>Тема Office</vt:lpstr>
      <vt:lpstr>Условия предоставления молодым ученым социальной выплаты для приобретения жилых помещений</vt:lpstr>
      <vt:lpstr>Краткие упрощенные условия:</vt:lpstr>
      <vt:lpstr>Основные примечания:</vt:lpstr>
      <vt:lpstr>Социальные выплаты используются:</vt:lpstr>
      <vt:lpstr>Нормативные правовые акты</vt:lpstr>
      <vt:lpstr>Презентация PowerPoint</vt:lpstr>
      <vt:lpstr>Расчет размера социальной выплаты</vt:lpstr>
      <vt:lpstr>Презентация PowerPoint</vt:lpstr>
      <vt:lpstr>Молодой ученый</vt:lpstr>
      <vt:lpstr>Возраст молодого ученого</vt:lpstr>
      <vt:lpstr>Презентация PowerPoint</vt:lpstr>
      <vt:lpstr>Презентация PowerPoint</vt:lpstr>
      <vt:lpstr>Гражданами, нуждающимися в жилых помещениях,  предоставляемых по договорам социального найма, признаются: </vt:lpstr>
      <vt:lpstr>Основание для признания нуждающимся в жилом помещении   (п. 1 ч. 1 ст. 51 ЖК РФ)</vt:lpstr>
      <vt:lpstr>Основание для признания нуждающимся в жилом помещении  (п. 2 ч. 1 ст. 51 ЖК РФ)</vt:lpstr>
      <vt:lpstr>Основание для признания нуждающимся в жилом помещении  (п. 3 ч. 1 ст. 51 ЖК РФ)</vt:lpstr>
      <vt:lpstr>Основание для признания нуждающимся в жилом помещении  (п. 4 ч. 1 ст. 51 ЖК РФ)</vt:lpstr>
      <vt:lpstr>Отличия учетной нормы площади жилого помещения  от нормы предоставления площади жилого помещения  (ст. 50 ЖК РФ)  </vt:lpstr>
      <vt:lpstr>Презентация PowerPoint</vt:lpstr>
      <vt:lpstr>Презентация PowerPoint</vt:lpstr>
      <vt:lpstr>Намеренное ухудшение жилищный условий (ст. 53 ЖК РФ)</vt:lpstr>
      <vt:lpstr>Действиями, отнесенными к намеренному ухудшению жилищных условий,  судами признаются:</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Марина Маркасьян</dc:creator>
  <cp:lastModifiedBy>Evgenii Chashnikov</cp:lastModifiedBy>
  <cp:revision>64</cp:revision>
  <dcterms:created xsi:type="dcterms:W3CDTF">2023-02-07T08:11:31Z</dcterms:created>
  <dcterms:modified xsi:type="dcterms:W3CDTF">2024-07-09T09:51:29Z</dcterms:modified>
</cp:coreProperties>
</file>