
<file path=[Content_Types].xml><?xml version="1.0" encoding="utf-8"?>
<Types xmlns="http://schemas.openxmlformats.org/package/2006/content-types">
  <Default Extension="png" ContentType="image/png"/>
  <Default Extension="webm" ContentType="video/webm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6" r:id="rId21"/>
    <p:sldId id="278" r:id="rId22"/>
    <p:sldId id="279" r:id="rId23"/>
    <p:sldId id="280" r:id="rId24"/>
    <p:sldId id="281" r:id="rId25"/>
    <p:sldId id="282" r:id="rId26"/>
    <p:sldId id="285" r:id="rId27"/>
    <p:sldId id="283" r:id="rId28"/>
    <p:sldId id="284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урбеков Ахмед Магомедович" initials="ДАМ" lastIdx="2" clrIdx="0">
    <p:extLst>
      <p:ext uri="{19B8F6BF-5375-455C-9EA6-DF929625EA0E}">
        <p15:presenceInfo xmlns:p15="http://schemas.microsoft.com/office/powerpoint/2012/main" userId="Даурбеков Ахмед Магомед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33CC"/>
    <a:srgbClr val="BD739D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6305" autoAdjust="0"/>
  </p:normalViewPr>
  <p:slideViewPr>
    <p:cSldViewPr snapToGrid="0">
      <p:cViewPr varScale="1">
        <p:scale>
          <a:sx n="77" d="100"/>
          <a:sy n="77" d="100"/>
        </p:scale>
        <p:origin x="7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15F4F4FE-1E01-43D6-97C2-7D8281B66EE6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84990E3D-F9B3-4190-8674-241816C7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7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274">
              <a:defRPr/>
            </a:pPr>
            <a:r>
              <a:rPr lang="ru-RU" dirty="0" smtClean="0"/>
              <a:t>422н добавить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95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3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8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0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8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74EB-2124-47FB-9A2F-9767E3083714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129-C710-4C84-B0B2-80A5D658E480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0D2-58CF-4BC8-B34C-F1779D532AE4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5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93D0-5D56-4294-ADEB-47410845F622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F4F-F437-4974-A096-A4DF42D0B1BB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E80-4897-44E4-9BC5-D739D37FF585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F31F-4BF2-4F23-958A-B5B1A079087C}" type="datetime1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65C-4881-4C5B-A8A7-135EF2493A6D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93CA-8DEF-4E63-8326-DCAB0B089554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08F-D9DC-4B57-956B-D0B18D3D06C0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4C-6514-4683-B468-B3784B6B1435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C0D4-5198-48E5-AD9C-70CBC65053B7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hyperlink" Target="https://www.consultant.ru/document/cons_doc_LAW_362393/?ysclid=lk8c9c1ukk88770578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60" y="1882066"/>
            <a:ext cx="11037903" cy="2047634"/>
          </a:xfrm>
          <a:solidFill>
            <a:schemeClr val="bg1">
              <a:alpha val="64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к оформлению документов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мероприятиях по обеспечению жильем молодых ученых в рамках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Российской Федерации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 и коммунальными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граждан Российской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499" r="48375" b="2167"/>
          <a:stretch/>
        </p:blipFill>
        <p:spPr>
          <a:xfrm>
            <a:off x="4441052" y="1514476"/>
            <a:ext cx="3211206" cy="4517030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8199801" y="3702421"/>
            <a:ext cx="3284000" cy="1155025"/>
            <a:chOff x="8199801" y="3702421"/>
            <a:chExt cx="3284000" cy="1155025"/>
          </a:xfrm>
        </p:grpSpPr>
        <p:sp>
          <p:nvSpPr>
            <p:cNvPr id="5" name="矩形 15">
              <a:extLst>
                <a:ext uri="{FF2B5EF4-FFF2-40B4-BE49-F238E27FC236}">
                  <a16:creationId xmlns:a16="http://schemas.microsoft.com/office/drawing/2014/main" id="{F4AED9C9-C128-4A9D-991E-6379C7B045D3}"/>
                </a:ext>
              </a:extLst>
            </p:cNvPr>
            <p:cNvSpPr/>
            <p:nvPr/>
          </p:nvSpPr>
          <p:spPr>
            <a:xfrm flipH="1">
              <a:off x="8199801" y="3702421"/>
              <a:ext cx="3284000" cy="1155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C6633E-87C3-4BC8-A7B6-6E683841527E}"/>
                </a:ext>
              </a:extLst>
            </p:cNvPr>
            <p:cNvSpPr txBox="1"/>
            <p:nvPr/>
          </p:nvSpPr>
          <p:spPr>
            <a:xfrm>
              <a:off x="8521225" y="3749657"/>
              <a:ext cx="2861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Копия свидетельства (паспорта ребенка)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заверяется 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нотариусом не ранее чем за </a:t>
              </a:r>
              <a:endPara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месяца до даты представления  на жилищную комиссию организации, в которой работает молодой ученый</a:t>
              </a:r>
              <a:endParaRPr lang="ru-RU" altLang="zh-C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256847" y="5025602"/>
            <a:ext cx="3226953" cy="1155025"/>
            <a:chOff x="8256847" y="5025602"/>
            <a:chExt cx="3226953" cy="1155025"/>
          </a:xfrm>
        </p:grpSpPr>
        <p:sp>
          <p:nvSpPr>
            <p:cNvPr id="7" name="矩形 17">
              <a:extLst>
                <a:ext uri="{FF2B5EF4-FFF2-40B4-BE49-F238E27FC236}">
                  <a16:creationId xmlns:a16="http://schemas.microsoft.com/office/drawing/2014/main" id="{64210386-A9FF-4C9E-885E-4B369AFA695D}"/>
                </a:ext>
              </a:extLst>
            </p:cNvPr>
            <p:cNvSpPr/>
            <p:nvPr/>
          </p:nvSpPr>
          <p:spPr>
            <a:xfrm flipH="1">
              <a:off x="8256847" y="5025602"/>
              <a:ext cx="3226953" cy="11550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1A5397-8632-4D28-A434-41BEDF0274B0}"/>
                </a:ext>
              </a:extLst>
            </p:cNvPr>
            <p:cNvSpPr txBox="1"/>
            <p:nvPr/>
          </p:nvSpPr>
          <p:spPr>
            <a:xfrm>
              <a:off x="8574026" y="5170937"/>
              <a:ext cx="28619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 предоставляется вне зависимости от факта совместного проживания (регистрации) молодого ученого с ребенком (детей)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250666" y="5009935"/>
            <a:ext cx="1346981" cy="1155024"/>
            <a:chOff x="5807762" y="3825157"/>
            <a:chExt cx="1452914" cy="1283692"/>
          </a:xfrm>
        </p:grpSpPr>
        <p:grpSp>
          <p:nvGrpSpPr>
            <p:cNvPr id="8" name="组合 18">
              <a:extLst>
                <a:ext uri="{FF2B5EF4-FFF2-40B4-BE49-F238E27FC236}">
                  <a16:creationId xmlns:a16="http://schemas.microsoft.com/office/drawing/2014/main" id="{E75D9FBB-B8A6-4D8D-95CF-3B720F00006A}"/>
                </a:ext>
              </a:extLst>
            </p:cNvPr>
            <p:cNvGrpSpPr/>
            <p:nvPr/>
          </p:nvGrpSpPr>
          <p:grpSpPr>
            <a:xfrm>
              <a:off x="5807762" y="3825157"/>
              <a:ext cx="1452914" cy="1283692"/>
              <a:chOff x="5805314" y="4204819"/>
              <a:chExt cx="1453250" cy="1283989"/>
            </a:xfrm>
          </p:grpSpPr>
          <p:sp>
            <p:nvSpPr>
              <p:cNvPr id="9" name="Freeform 23">
                <a:extLst>
                  <a:ext uri="{FF2B5EF4-FFF2-40B4-BE49-F238E27FC236}">
                    <a16:creationId xmlns:a16="http://schemas.microsoft.com/office/drawing/2014/main" id="{CFF6B885-E981-47B1-A0E4-17DC30058D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495" y="4343306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730BB85-FB9C-4688-8B6F-09BAC8DC9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5805314" y="4204819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1" name="文本框 49">
              <a:extLst>
                <a:ext uri="{FF2B5EF4-FFF2-40B4-BE49-F238E27FC236}">
                  <a16:creationId xmlns:a16="http://schemas.microsoft.com/office/drawing/2014/main" id="{1366BB2B-CB80-4603-9C84-340BEEC10B22}"/>
                </a:ext>
              </a:extLst>
            </p:cNvPr>
            <p:cNvSpPr txBox="1"/>
            <p:nvPr/>
          </p:nvSpPr>
          <p:spPr>
            <a:xfrm>
              <a:off x="6192112" y="4183198"/>
              <a:ext cx="878873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6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999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230953" y="3713782"/>
            <a:ext cx="1346981" cy="1155024"/>
            <a:chOff x="5807762" y="2541463"/>
            <a:chExt cx="1452914" cy="1283692"/>
          </a:xfrm>
        </p:grpSpPr>
        <p:grpSp>
          <p:nvGrpSpPr>
            <p:cNvPr id="16" name="组合 39">
              <a:extLst>
                <a:ext uri="{FF2B5EF4-FFF2-40B4-BE49-F238E27FC236}">
                  <a16:creationId xmlns:a16="http://schemas.microsoft.com/office/drawing/2014/main" id="{DE461692-D30A-4082-A151-F15101D4CC38}"/>
                </a:ext>
              </a:extLst>
            </p:cNvPr>
            <p:cNvGrpSpPr/>
            <p:nvPr/>
          </p:nvGrpSpPr>
          <p:grpSpPr>
            <a:xfrm>
              <a:off x="5807762" y="2541463"/>
              <a:ext cx="1452914" cy="1283692"/>
              <a:chOff x="5805314" y="2920828"/>
              <a:chExt cx="1453250" cy="1283989"/>
            </a:xfrm>
          </p:grpSpPr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B8E6CAB3-597D-4926-9138-A4529A4A8EC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495" y="3059315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F4809645-D187-4819-81B1-22509CAF04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5805314" y="2920828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22" name="文本框 50">
              <a:extLst>
                <a:ext uri="{FF2B5EF4-FFF2-40B4-BE49-F238E27FC236}">
                  <a16:creationId xmlns:a16="http://schemas.microsoft.com/office/drawing/2014/main" id="{F41CEE6B-9FA3-4519-BF8E-0C4F66F14F2A}"/>
                </a:ext>
              </a:extLst>
            </p:cNvPr>
            <p:cNvSpPr txBox="1"/>
            <p:nvPr/>
          </p:nvSpPr>
          <p:spPr>
            <a:xfrm>
              <a:off x="6192713" y="2882972"/>
              <a:ext cx="878873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999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48317" y="1347883"/>
            <a:ext cx="3174560" cy="1108823"/>
            <a:chOff x="748317" y="1347883"/>
            <a:chExt cx="3174560" cy="1108823"/>
          </a:xfrm>
        </p:grpSpPr>
        <p:sp>
          <p:nvSpPr>
            <p:cNvPr id="20" name="矩形 43">
              <a:extLst>
                <a:ext uri="{FF2B5EF4-FFF2-40B4-BE49-F238E27FC236}">
                  <a16:creationId xmlns:a16="http://schemas.microsoft.com/office/drawing/2014/main" id="{16E35DB8-810A-49D6-A662-91C9A38C445C}"/>
                </a:ext>
              </a:extLst>
            </p:cNvPr>
            <p:cNvSpPr/>
            <p:nvPr/>
          </p:nvSpPr>
          <p:spPr>
            <a:xfrm>
              <a:off x="748317" y="1347883"/>
              <a:ext cx="3174560" cy="1108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D282E7-0766-47B6-8101-A327F8726712}"/>
                </a:ext>
              </a:extLst>
            </p:cNvPr>
            <p:cNvSpPr txBox="1"/>
            <p:nvPr/>
          </p:nvSpPr>
          <p:spPr>
            <a:xfrm>
              <a:off x="829601" y="1468953"/>
              <a:ext cx="2738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Копия свидетельства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заверяется 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нотариальном порядке</a:t>
              </a:r>
              <a:endParaRPr lang="ru-RU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9306" y="2577778"/>
            <a:ext cx="3215388" cy="1229896"/>
            <a:chOff x="739306" y="2577778"/>
            <a:chExt cx="3215388" cy="1229896"/>
          </a:xfrm>
        </p:grpSpPr>
        <p:sp>
          <p:nvSpPr>
            <p:cNvPr id="12" name="矩形 22">
              <a:extLst>
                <a:ext uri="{FF2B5EF4-FFF2-40B4-BE49-F238E27FC236}">
                  <a16:creationId xmlns:a16="http://schemas.microsoft.com/office/drawing/2014/main" id="{E23919FB-9EE1-43EB-BE1D-402A0CECB959}"/>
                </a:ext>
              </a:extLst>
            </p:cNvPr>
            <p:cNvSpPr/>
            <p:nvPr/>
          </p:nvSpPr>
          <p:spPr>
            <a:xfrm>
              <a:off x="748318" y="2577778"/>
              <a:ext cx="3206376" cy="12298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6CE37B-592A-4EEC-B004-C3324D7CAECA}"/>
                </a:ext>
              </a:extLst>
            </p:cNvPr>
            <p:cNvSpPr txBox="1"/>
            <p:nvPr/>
          </p:nvSpPr>
          <p:spPr>
            <a:xfrm>
              <a:off x="739306" y="2697372"/>
              <a:ext cx="29809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достижении ребенком 14-летнего возраста со свидетельством о рождении предоставляется копия паспорта ребенка молодого ученого,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веренная 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нотариальном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порядке (все страницы)</a:t>
              </a:r>
              <a:endParaRPr lang="ru-RU" altLang="zh-C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42579" y="1331101"/>
            <a:ext cx="1336557" cy="1108823"/>
            <a:chOff x="4651007" y="1900471"/>
            <a:chExt cx="1452914" cy="1283692"/>
          </a:xfrm>
        </p:grpSpPr>
        <p:grpSp>
          <p:nvGrpSpPr>
            <p:cNvPr id="23" name="组合 46">
              <a:extLst>
                <a:ext uri="{FF2B5EF4-FFF2-40B4-BE49-F238E27FC236}">
                  <a16:creationId xmlns:a16="http://schemas.microsoft.com/office/drawing/2014/main" id="{673C5006-C3DE-4CE4-924E-F28153385F64}"/>
                </a:ext>
              </a:extLst>
            </p:cNvPr>
            <p:cNvGrpSpPr/>
            <p:nvPr/>
          </p:nvGrpSpPr>
          <p:grpSpPr>
            <a:xfrm>
              <a:off x="4651007" y="1900471"/>
              <a:ext cx="1452914" cy="1283692"/>
              <a:chOff x="4648290" y="2279687"/>
              <a:chExt cx="1453250" cy="1283989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0860A6D-45CD-4F53-972D-1F6D8BC1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469" y="2418174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3742E63A-C09C-4133-A25C-FFE42A3A9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290" y="2279687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34" name="文本框 47">
              <a:extLst>
                <a:ext uri="{FF2B5EF4-FFF2-40B4-BE49-F238E27FC236}">
                  <a16:creationId xmlns:a16="http://schemas.microsoft.com/office/drawing/2014/main" id="{2F5197B9-504E-4707-8250-3C106EDDE140}"/>
                </a:ext>
              </a:extLst>
            </p:cNvPr>
            <p:cNvSpPr txBox="1"/>
            <p:nvPr/>
          </p:nvSpPr>
          <p:spPr>
            <a:xfrm>
              <a:off x="5046685" y="2239666"/>
              <a:ext cx="878874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999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594468" y="2638313"/>
            <a:ext cx="1336557" cy="1108823"/>
            <a:chOff x="4632834" y="3254245"/>
            <a:chExt cx="1452914" cy="1283692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31BB4BD7-4870-497F-8F80-CC487E5C756A}"/>
                </a:ext>
              </a:extLst>
            </p:cNvPr>
            <p:cNvGrpSpPr/>
            <p:nvPr/>
          </p:nvGrpSpPr>
          <p:grpSpPr>
            <a:xfrm>
              <a:off x="4632834" y="3254245"/>
              <a:ext cx="1452914" cy="1283692"/>
              <a:chOff x="4630113" y="3633776"/>
              <a:chExt cx="1453250" cy="1283989"/>
            </a:xfrm>
          </p:grpSpPr>
          <p:sp>
            <p:nvSpPr>
              <p:cNvPr id="14" name="Freeform 23">
                <a:extLst>
                  <a:ext uri="{FF2B5EF4-FFF2-40B4-BE49-F238E27FC236}">
                    <a16:creationId xmlns:a16="http://schemas.microsoft.com/office/drawing/2014/main" id="{10292061-DAE8-4699-8C7E-05BB7C0D3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469" y="3702165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E59446B4-8B86-4F2E-A450-213D0E121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113" y="3633776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35" name="文本框 48">
              <a:extLst>
                <a:ext uri="{FF2B5EF4-FFF2-40B4-BE49-F238E27FC236}">
                  <a16:creationId xmlns:a16="http://schemas.microsoft.com/office/drawing/2014/main" id="{DC94E695-DFB4-4419-BE9A-709EE8D71658}"/>
                </a:ext>
              </a:extLst>
            </p:cNvPr>
            <p:cNvSpPr txBox="1"/>
            <p:nvPr/>
          </p:nvSpPr>
          <p:spPr>
            <a:xfrm>
              <a:off x="5026031" y="3574107"/>
              <a:ext cx="878874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999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280208" y="30489"/>
            <a:ext cx="60628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7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(копии) свидетельства о рождении ребенка (детей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44">
            <a:extLst>
              <a:ext uri="{FF2B5EF4-FFF2-40B4-BE49-F238E27FC236}">
                <a16:creationId xmlns:a16="http://schemas.microsoft.com/office/drawing/2014/main" id="{544205B0-7F7C-46B8-8904-5A63E8C5A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0" t="71194" r="15480" b="14470"/>
          <a:stretch/>
        </p:blipFill>
        <p:spPr>
          <a:xfrm rot="5400000" flipH="1" flipV="1">
            <a:off x="-779788" y="2147222"/>
            <a:ext cx="3306046" cy="914486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7238723E-1887-441C-9A4E-F73361437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0" t="71194" r="15480" b="14470"/>
          <a:stretch/>
        </p:blipFill>
        <p:spPr>
          <a:xfrm rot="16200000" flipV="1">
            <a:off x="9610318" y="4454096"/>
            <a:ext cx="3443799" cy="9460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2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3511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свидетельства о перемене имени или справки о перемене  имени молодым ученым и (или) членом его семьи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639">
            <a:off x="2097124" y="1806337"/>
            <a:ext cx="3152723" cy="4336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9" t="23850" r="34952" b="11504"/>
          <a:stretch/>
        </p:blipFill>
        <p:spPr>
          <a:xfrm rot="1271853">
            <a:off x="5924065" y="1732840"/>
            <a:ext cx="3129777" cy="4410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9244" y="4949516"/>
            <a:ext cx="377345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Копия документа предоставляется в случае изменения фамилии, имени или отчества молодого ученого и (или) членов его семьи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797" y="3149160"/>
            <a:ext cx="3734982" cy="619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перемене имени удостоверяется в нотариальном порядке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822" y="2920187"/>
            <a:ext cx="386544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Справка о перемене имени может быть предоставлена в оригинале и (или) нотариальной копии (в случае отсутствия свидетельства о перемене имени)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228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66259" y="1617278"/>
            <a:ext cx="3688313" cy="640358"/>
            <a:chOff x="-22727" y="1521671"/>
            <a:chExt cx="4319424" cy="531790"/>
          </a:xfrm>
        </p:grpSpPr>
        <p:sp>
          <p:nvSpPr>
            <p:cNvPr id="9" name="Trapezoid 8"/>
            <p:cNvSpPr/>
            <p:nvPr/>
          </p:nvSpPr>
          <p:spPr>
            <a:xfrm rot="16200000">
              <a:off x="-246179" y="1749522"/>
              <a:ext cx="531790" cy="76088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-18329" y="1561773"/>
              <a:ext cx="4315026" cy="438595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727" y="1586536"/>
              <a:ext cx="4298186" cy="41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 работодателя по последнему месту работы </a:t>
              </a:r>
              <a:endPara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ru-RU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период работы у данного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работодателя (форма СТД-Р)</a:t>
              </a:r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030608" y="1627612"/>
            <a:ext cx="4216947" cy="582956"/>
            <a:chOff x="-18329" y="2365836"/>
            <a:chExt cx="4967401" cy="518559"/>
          </a:xfrm>
        </p:grpSpPr>
        <p:sp>
          <p:nvSpPr>
            <p:cNvPr id="8" name="Trapezoid 7"/>
            <p:cNvSpPr/>
            <p:nvPr/>
          </p:nvSpPr>
          <p:spPr>
            <a:xfrm rot="16200000">
              <a:off x="-243179" y="2590688"/>
              <a:ext cx="503559" cy="53855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-18329" y="2405942"/>
              <a:ext cx="4906949" cy="432063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7304" y="2408022"/>
              <a:ext cx="4956376" cy="476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многофункциональном центре предоставления государственных и муниципальных услуг (форма СТД-СФР)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488228" y="1622224"/>
            <a:ext cx="3564308" cy="577642"/>
            <a:chOff x="-61430" y="3210002"/>
            <a:chExt cx="4510152" cy="550077"/>
          </a:xfrm>
        </p:grpSpPr>
        <p:sp>
          <p:nvSpPr>
            <p:cNvPr id="7" name="Trapezoid 6"/>
            <p:cNvSpPr/>
            <p:nvPr/>
          </p:nvSpPr>
          <p:spPr>
            <a:xfrm rot="16200000">
              <a:off x="-261504" y="3453180"/>
              <a:ext cx="544207" cy="57851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-18329" y="3250104"/>
              <a:ext cx="4467050" cy="470507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30" y="3250104"/>
              <a:ext cx="4510152" cy="509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Фонде пенсионного и социального страхования Российской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Федерации (ФПСС) (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форма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СТД-СФР)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46290" y="9611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трудовой деятельности предоставляются на бумажном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носителе,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получить в соответствии со ст. 66.1 ТК РФ: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21368"/>
            <a:ext cx="12191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«Сведения о трудовой деятельности, подтверждающие стаж работы в должностях 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научных работников и (или) научно-педагогических работников не менее 5 лет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«б»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признания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/>
          </a:p>
        </p:txBody>
      </p:sp>
      <p:sp>
        <p:nvSpPr>
          <p:cNvPr id="66" name="Rectangle 34"/>
          <p:cNvSpPr/>
          <p:nvPr/>
        </p:nvSpPr>
        <p:spPr>
          <a:xfrm>
            <a:off x="144844" y="2181541"/>
            <a:ext cx="745189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Документами, подтверждающими стаж работы в должностях научных работников и (или) научно-педагогических работников, являются: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410776" y="2769095"/>
            <a:ext cx="378122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аспирантуре, адъюнктуре, ординатуре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входит в стаж научной деятельности, учитываемый при принятии решения о признании молодого ученого нуждающимся в получении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выплаты</a:t>
            </a:r>
          </a:p>
          <a:p>
            <a:pPr algn="just"/>
            <a:endParaRPr lang="ru-RU" sz="1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абота в научных организациях и (или) образовательных организациях высшего образования на основании гражданско-правовых договоров не является трудовой деятельностью и не подтверждает стаж научной (научно-педагогической) деятельности</a:t>
            </a:r>
          </a:p>
          <a:p>
            <a:pPr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трудовой деятельности  выдаются не ранее чем за 2 месяца до даты представления их на жилищную комиссию организации, в которой работает молодой ученый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2" idx="2"/>
            <a:endCxn id="10" idx="0"/>
          </p:cNvCxnSpPr>
          <p:nvPr/>
        </p:nvCxnSpPr>
        <p:spPr>
          <a:xfrm flipH="1">
            <a:off x="2012293" y="1484408"/>
            <a:ext cx="4105997" cy="181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19" idx="0"/>
          </p:cNvCxnSpPr>
          <p:nvPr/>
        </p:nvCxnSpPr>
        <p:spPr>
          <a:xfrm>
            <a:off x="6118290" y="1484408"/>
            <a:ext cx="25471" cy="190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12" idx="0"/>
          </p:cNvCxnSpPr>
          <p:nvPr/>
        </p:nvCxnSpPr>
        <p:spPr>
          <a:xfrm>
            <a:off x="6118290" y="1484408"/>
            <a:ext cx="4169123" cy="179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7828480" y="3077925"/>
            <a:ext cx="523442" cy="448786"/>
            <a:chOff x="136763" y="5700450"/>
            <a:chExt cx="724494" cy="724494"/>
          </a:xfrm>
        </p:grpSpPr>
        <p:sp>
          <p:nvSpPr>
            <p:cNvPr id="52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  <p:sp>
        <p:nvSpPr>
          <p:cNvPr id="62" name="Rectangle 53"/>
          <p:cNvSpPr/>
          <p:nvPr/>
        </p:nvSpPr>
        <p:spPr>
          <a:xfrm>
            <a:off x="4051684" y="2723154"/>
            <a:ext cx="3552860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ведения трудовой книжки работодателем на бумажном носителе, представляется ее копия, заверенная работодателем (на последней странице копии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ставится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отметка «Работает по настоящее время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указывается дата заверения копии)</a:t>
            </a:r>
            <a:endParaRPr lang="ru-RU" sz="1050" dirty="0"/>
          </a:p>
        </p:txBody>
      </p:sp>
      <p:sp>
        <p:nvSpPr>
          <p:cNvPr id="81" name="Rectangle 53"/>
          <p:cNvSpPr/>
          <p:nvPr/>
        </p:nvSpPr>
        <p:spPr>
          <a:xfrm>
            <a:off x="4050105" y="3744450"/>
            <a:ext cx="3552860" cy="8679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ведения трудовой книжки в электронном виде, при необходимости предоставляется ее нотариально заверенная копия, а также справка о трудовой деятельности по формам СТД-Р или СТД-СФР</a:t>
            </a:r>
            <a:endParaRPr lang="ru-RU" sz="105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740903" y="6464111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12</a:t>
            </a:fld>
            <a:endParaRPr lang="en-US" dirty="0"/>
          </a:p>
        </p:txBody>
      </p:sp>
      <p:sp>
        <p:nvSpPr>
          <p:cNvPr id="67" name="Donut 35"/>
          <p:cNvSpPr/>
          <p:nvPr/>
        </p:nvSpPr>
        <p:spPr>
          <a:xfrm>
            <a:off x="166259" y="2905872"/>
            <a:ext cx="501235" cy="503890"/>
          </a:xfrm>
          <a:prstGeom prst="donut">
            <a:avLst>
              <a:gd name="adj" fmla="val 61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Rectangle 51"/>
          <p:cNvSpPr/>
          <p:nvPr/>
        </p:nvSpPr>
        <p:spPr>
          <a:xfrm>
            <a:off x="739529" y="2808389"/>
            <a:ext cx="3088219" cy="6840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трудовой книжки молодого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ученого</a:t>
            </a:r>
          </a:p>
          <a:p>
            <a:pPr algn="just">
              <a:lnSpc>
                <a:spcPct val="1200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WordArt 20"/>
          <p:cNvSpPr>
            <a:spLocks noChangeArrowheads="1" noChangeShapeType="1" noTextEdit="1"/>
          </p:cNvSpPr>
          <p:nvPr/>
        </p:nvSpPr>
        <p:spPr bwMode="auto">
          <a:xfrm>
            <a:off x="337113" y="3027005"/>
            <a:ext cx="107543" cy="26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en-US" altLang="zh-CN" sz="2700" kern="10" dirty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rPr>
              <a:t>1</a:t>
            </a:r>
            <a:endParaRPr lang="zh-CN" altLang="en-US" sz="2700" kern="10" dirty="0">
              <a:ln w="3175">
                <a:solidFill>
                  <a:srgbClr val="0875F8"/>
                </a:solidFill>
                <a:round/>
                <a:headEnd/>
                <a:tailEnd/>
              </a:ln>
              <a:solidFill>
                <a:srgbClr val="0875F8"/>
              </a:solidFill>
              <a:latin typeface="黑体"/>
              <a:ea typeface="黑体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52652" y="5920633"/>
            <a:ext cx="3654562" cy="683842"/>
            <a:chOff x="236459" y="4433006"/>
            <a:chExt cx="3654562" cy="68384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10876" y="4433006"/>
              <a:ext cx="3480145" cy="683842"/>
              <a:chOff x="435626" y="4440587"/>
              <a:chExt cx="3480145" cy="683842"/>
            </a:xfrm>
          </p:grpSpPr>
          <p:sp>
            <p:nvSpPr>
              <p:cNvPr id="76" name="Rectangle 52"/>
              <p:cNvSpPr/>
              <p:nvPr/>
            </p:nvSpPr>
            <p:spPr>
              <a:xfrm>
                <a:off x="852302" y="4440587"/>
                <a:ext cx="3063469" cy="6838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sz="1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Справка </a:t>
                </a: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 стаже </a:t>
                </a:r>
                <a:r>
                  <a:rPr lang="ru-RU" sz="1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работы молодого </a:t>
                </a: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ученого в указанных должностях, </a:t>
                </a:r>
                <a:r>
                  <a:rPr lang="ru-RU" sz="1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выданная кадровой службой работодателя </a:t>
                </a: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(подлинник)</a:t>
                </a:r>
                <a:endPara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5626" y="4590739"/>
                <a:ext cx="187005" cy="261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ru-RU" altLang="zh-CN" sz="2700" kern="10" dirty="0">
                    <a:ln w="3175">
                      <a:solidFill>
                        <a:srgbClr val="0875F8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latin typeface="黑体"/>
                    <a:ea typeface="黑体"/>
                  </a:rPr>
                  <a:t>4</a:t>
                </a:r>
                <a:endParaRPr lang="zh-CN" altLang="en-US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黑体"/>
                  <a:ea typeface="黑体"/>
                </a:endParaRPr>
              </a:p>
            </p:txBody>
          </p:sp>
        </p:grpSp>
        <p:sp>
          <p:nvSpPr>
            <p:cNvPr id="69" name="Donut 35"/>
            <p:cNvSpPr/>
            <p:nvPr/>
          </p:nvSpPr>
          <p:spPr>
            <a:xfrm>
              <a:off x="236459" y="4463349"/>
              <a:ext cx="501235" cy="503890"/>
            </a:xfrm>
            <a:prstGeom prst="donut">
              <a:avLst>
                <a:gd name="adj" fmla="val 619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6259" y="3851150"/>
            <a:ext cx="3648286" cy="904863"/>
            <a:chOff x="244319" y="5627005"/>
            <a:chExt cx="3648286" cy="9048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17497" y="5627005"/>
              <a:ext cx="3475108" cy="904863"/>
              <a:chOff x="4402346" y="2994280"/>
              <a:chExt cx="3086362" cy="904863"/>
            </a:xfrm>
          </p:grpSpPr>
          <p:sp>
            <p:nvSpPr>
              <p:cNvPr id="77" name="Rectangle 53"/>
              <p:cNvSpPr/>
              <p:nvPr/>
            </p:nvSpPr>
            <p:spPr>
              <a:xfrm>
                <a:off x="4769452" y="2994280"/>
                <a:ext cx="2719256" cy="9048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Сведения о трудовой деятельности з</a:t>
                </a: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арегистрированного лица, содержащиеся в его индивидуальном лицевом </a:t>
                </a:r>
                <a:r>
                  <a:rPr lang="ru-RU" sz="1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счете, по форме СТД-СФР </a:t>
                </a: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выдаются МФЦ либо ФПСС)</a:t>
                </a:r>
                <a:endPara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02346" y="3204342"/>
                <a:ext cx="151990" cy="261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ru-RU" altLang="zh-CN" sz="2700" kern="10" dirty="0" smtClean="0">
                    <a:ln w="3175">
                      <a:solidFill>
                        <a:srgbClr val="0875F8"/>
                      </a:solidFill>
                      <a:round/>
                      <a:headEnd/>
                      <a:tailEnd/>
                    </a:ln>
                    <a:solidFill>
                      <a:schemeClr val="accent6"/>
                    </a:solidFill>
                    <a:latin typeface="黑体"/>
                    <a:ea typeface="黑体"/>
                  </a:rPr>
                  <a:t>2</a:t>
                </a:r>
                <a:endParaRPr lang="zh-CN" altLang="en-US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chemeClr val="accent6"/>
                  </a:solidFill>
                  <a:latin typeface="黑体"/>
                  <a:ea typeface="黑体"/>
                </a:endParaRPr>
              </a:p>
            </p:txBody>
          </p:sp>
        </p:grpSp>
        <p:sp>
          <p:nvSpPr>
            <p:cNvPr id="70" name="Donut 35"/>
            <p:cNvSpPr/>
            <p:nvPr/>
          </p:nvSpPr>
          <p:spPr>
            <a:xfrm>
              <a:off x="244319" y="5715935"/>
              <a:ext cx="501235" cy="503890"/>
            </a:xfrm>
            <a:prstGeom prst="donut">
              <a:avLst>
                <a:gd name="adj" fmla="val 619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66259" y="4910640"/>
            <a:ext cx="3655084" cy="887166"/>
            <a:chOff x="236741" y="5793713"/>
            <a:chExt cx="3655084" cy="887166"/>
          </a:xfrm>
        </p:grpSpPr>
        <p:sp>
          <p:nvSpPr>
            <p:cNvPr id="79" name="Rectangle 52"/>
            <p:cNvSpPr/>
            <p:nvPr/>
          </p:nvSpPr>
          <p:spPr>
            <a:xfrm>
              <a:off x="814152" y="5793713"/>
              <a:ext cx="3077673" cy="8871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Справка о трудовой деятельности зарегистрированного лица, выданная работодателем, по форме СТД-Р (при ведении трудовой книжки в электронном виде)</a:t>
              </a:r>
              <a:endPara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84469" y="6058557"/>
              <a:ext cx="169736" cy="261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>
                <a:defRPr/>
              </a:pPr>
              <a:r>
                <a:rPr lang="ru-RU" altLang="zh-CN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latin typeface="黑体"/>
                  <a:ea typeface="黑体"/>
                </a:rPr>
                <a:t>3</a:t>
              </a:r>
              <a:endParaRPr lang="zh-CN" altLang="en-US" sz="2700" kern="10" dirty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latin typeface="黑体"/>
                <a:ea typeface="黑体"/>
              </a:endParaRPr>
            </a:p>
          </p:txBody>
        </p:sp>
        <p:sp>
          <p:nvSpPr>
            <p:cNvPr id="83" name="Donut 35"/>
            <p:cNvSpPr/>
            <p:nvPr/>
          </p:nvSpPr>
          <p:spPr>
            <a:xfrm>
              <a:off x="236741" y="5937425"/>
              <a:ext cx="502354" cy="503890"/>
            </a:xfrm>
            <a:prstGeom prst="donut">
              <a:avLst>
                <a:gd name="adj" fmla="val 619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Rectangle 53"/>
          <p:cNvSpPr/>
          <p:nvPr/>
        </p:nvSpPr>
        <p:spPr>
          <a:xfrm>
            <a:off x="4043876" y="5911493"/>
            <a:ext cx="3552860" cy="7017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Справка работодателя о стаже работы молодого ученого, прилагаемая к копии трудовой книжки и (или) справке по форме СТД-Р (СТД-СФР), не заменяет их</a:t>
            </a:r>
            <a:endParaRPr lang="ru-RU" sz="1100" dirty="0"/>
          </a:p>
        </p:txBody>
      </p:sp>
      <p:cxnSp>
        <p:nvCxnSpPr>
          <p:cNvPr id="46" name="Соединительная линия уступом 45"/>
          <p:cNvCxnSpPr>
            <a:stCxn id="75" idx="3"/>
            <a:endCxn id="62" idx="1"/>
          </p:cNvCxnSpPr>
          <p:nvPr/>
        </p:nvCxnSpPr>
        <p:spPr>
          <a:xfrm>
            <a:off x="3827748" y="3150406"/>
            <a:ext cx="223936" cy="103663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75" idx="3"/>
            <a:endCxn id="81" idx="1"/>
          </p:cNvCxnSpPr>
          <p:nvPr/>
        </p:nvCxnSpPr>
        <p:spPr>
          <a:xfrm>
            <a:off x="3827748" y="3150406"/>
            <a:ext cx="222357" cy="1028009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>
            <a:stCxn id="76" idx="3"/>
            <a:endCxn id="84" idx="1"/>
          </p:cNvCxnSpPr>
          <p:nvPr/>
        </p:nvCxnSpPr>
        <p:spPr>
          <a:xfrm flipV="1">
            <a:off x="3807214" y="6262359"/>
            <a:ext cx="236662" cy="195"/>
          </a:xfrm>
          <a:prstGeom prst="bentConnector3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7826934" y="5546794"/>
            <a:ext cx="523442" cy="448786"/>
            <a:chOff x="136763" y="5700450"/>
            <a:chExt cx="724494" cy="724494"/>
          </a:xfrm>
        </p:grpSpPr>
        <p:sp>
          <p:nvSpPr>
            <p:cNvPr id="72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827707" y="4291341"/>
            <a:ext cx="523442" cy="448786"/>
            <a:chOff x="136763" y="5700450"/>
            <a:chExt cx="724494" cy="724494"/>
          </a:xfrm>
        </p:grpSpPr>
        <p:sp>
          <p:nvSpPr>
            <p:cNvPr id="78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136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66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72863" y="1927277"/>
            <a:ext cx="6141862" cy="4180559"/>
            <a:chOff x="0" y="588475"/>
            <a:chExt cx="9697986" cy="613406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55"/>
            <a:stretch/>
          </p:blipFill>
          <p:spPr>
            <a:xfrm>
              <a:off x="0" y="3660734"/>
              <a:ext cx="9697986" cy="306180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" r="1978" b="51023"/>
            <a:stretch/>
          </p:blipFill>
          <p:spPr>
            <a:xfrm>
              <a:off x="0" y="588475"/>
              <a:ext cx="9697986" cy="3070083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0" y="18145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документа, подтверждающего наличие учетной степени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012862" y="2550751"/>
            <a:ext cx="5582129" cy="576119"/>
            <a:chOff x="5932208" y="2586236"/>
            <a:chExt cx="5582129" cy="576119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932208" y="2586236"/>
              <a:ext cx="5582129" cy="5761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6065883" y="2742525"/>
              <a:ext cx="107543" cy="261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>
                <a:defRPr/>
              </a:pPr>
              <a:r>
                <a:rPr lang="en-US" altLang="zh-CN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rgbClr val="0875F8"/>
                  </a:solidFill>
                  <a:latin typeface="黑体"/>
                  <a:ea typeface="黑体"/>
                </a:rPr>
                <a:t>1</a:t>
              </a:r>
              <a:endParaRPr lang="zh-CN" altLang="en-US" sz="2700" kern="10" dirty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endParaRP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6062391" y="2600890"/>
              <a:ext cx="5451944" cy="51799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8000" anchor="ctr"/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Копия документа </a:t>
              </a:r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заверяется </a:t>
              </a:r>
              <a:endPara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нотариальном порядке</a:t>
              </a:r>
              <a:endPara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13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6012862" y="4341549"/>
            <a:ext cx="5582127" cy="939605"/>
            <a:chOff x="5949149" y="3188739"/>
            <a:chExt cx="5590621" cy="93960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949149" y="3188739"/>
              <a:ext cx="5582130" cy="939605"/>
              <a:chOff x="5932208" y="3279192"/>
              <a:chExt cx="5582130" cy="939605"/>
            </a:xfrm>
          </p:grpSpPr>
          <p:sp>
            <p:nvSpPr>
              <p:cNvPr id="27" name="AutoShape 12"/>
              <p:cNvSpPr>
                <a:spLocks noChangeArrowheads="1"/>
              </p:cNvSpPr>
              <p:nvPr/>
            </p:nvSpPr>
            <p:spPr bwMode="auto">
              <a:xfrm>
                <a:off x="5932208" y="3279193"/>
                <a:ext cx="5582130" cy="9396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9525" algn="ctr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zh-CN" altLang="zh-CN" sz="1350" i="1" kern="0" dirty="0">
                  <a:solidFill>
                    <a:sysClr val="windowText" lastClr="000000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31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052316" y="3589333"/>
                <a:ext cx="162900" cy="261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ru-RU" altLang="zh-CN" sz="2700" kern="10" dirty="0">
                    <a:ln w="3175">
                      <a:solidFill>
                        <a:srgbClr val="0875F8"/>
                      </a:solidFill>
                      <a:round/>
                      <a:headEnd/>
                      <a:tailEnd/>
                    </a:ln>
                    <a:solidFill>
                      <a:srgbClr val="0875F8"/>
                    </a:solidFill>
                    <a:latin typeface="黑体"/>
                    <a:ea typeface="黑体"/>
                  </a:rPr>
                  <a:t>2</a:t>
                </a:r>
                <a:endParaRPr lang="zh-CN" altLang="en-US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rgbClr val="0875F8"/>
                  </a:solidFill>
                  <a:latin typeface="黑体"/>
                  <a:ea typeface="黑体"/>
                </a:endParaRPr>
              </a:p>
            </p:txBody>
          </p:sp>
          <p:sp>
            <p:nvSpPr>
              <p:cNvPr id="32" name="AutoShape 25"/>
              <p:cNvSpPr>
                <a:spLocks noChangeArrowheads="1"/>
              </p:cNvSpPr>
              <p:nvPr/>
            </p:nvSpPr>
            <p:spPr bwMode="auto">
              <a:xfrm>
                <a:off x="6034091" y="3279192"/>
                <a:ext cx="5386855" cy="9396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0" anchor="ctr"/>
              <a:lstStyle/>
              <a:p>
                <a:pPr algn="ctr"/>
                <a:endPara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6152916" y="3241352"/>
              <a:ext cx="5386854" cy="80001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диссертационного совета и приказ </a:t>
              </a:r>
            </a:p>
            <a:p>
              <a:pPr algn="ctr"/>
              <a:r>
                <a:rPr lang="ru-RU" sz="1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Минобрнауки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России о выдаче дипломов кандидатов (докторов) наук </a:t>
              </a:r>
            </a:p>
            <a:p>
              <a:pPr algn="ctr"/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 диплома о получении ученой степени </a:t>
              </a:r>
            </a:p>
            <a:p>
              <a:pPr algn="ctr"/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рассмотрению жилищной комиссией не принимаются</a:t>
              </a:r>
              <a:endPara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16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8130044" y="5235746"/>
            <a:ext cx="3702900" cy="1366681"/>
            <a:chOff x="5988864" y="5317983"/>
            <a:chExt cx="5502232" cy="2071851"/>
          </a:xfrm>
        </p:grpSpPr>
        <p:sp>
          <p:nvSpPr>
            <p:cNvPr id="37" name="矩形 7"/>
            <p:cNvSpPr/>
            <p:nvPr/>
          </p:nvSpPr>
          <p:spPr>
            <a:xfrm>
              <a:off x="5988864" y="5548015"/>
              <a:ext cx="3945713" cy="18418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44" name="组合 30"/>
            <p:cNvGrpSpPr/>
            <p:nvPr/>
          </p:nvGrpSpPr>
          <p:grpSpPr>
            <a:xfrm>
              <a:off x="9250884" y="5317983"/>
              <a:ext cx="2240212" cy="1985483"/>
              <a:chOff x="1529861" y="1829264"/>
              <a:chExt cx="2452453" cy="2173589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3A77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" name="矩形 47"/>
            <p:cNvSpPr>
              <a:spLocks noChangeArrowheads="1"/>
            </p:cNvSpPr>
            <p:nvPr/>
          </p:nvSpPr>
          <p:spPr bwMode="auto">
            <a:xfrm>
              <a:off x="6271007" y="5632663"/>
              <a:ext cx="2926937" cy="173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Выдается не ранее чем </a:t>
              </a:r>
            </a:p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3 месяца до даты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представления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жилищную комиссию организации, в которой работает молодой ученый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组合 66"/>
            <p:cNvGrpSpPr/>
            <p:nvPr/>
          </p:nvGrpSpPr>
          <p:grpSpPr>
            <a:xfrm>
              <a:off x="9543023" y="5565216"/>
              <a:ext cx="1678034" cy="1481566"/>
              <a:chOff x="9705677" y="5518080"/>
              <a:chExt cx="845439" cy="749305"/>
            </a:xfrm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9705677" y="5518080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68"/>
              <p:cNvSpPr txBox="1"/>
              <p:nvPr/>
            </p:nvSpPr>
            <p:spPr>
              <a:xfrm>
                <a:off x="9912805" y="5715752"/>
                <a:ext cx="431182" cy="35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663A77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400" dirty="0">
                  <a:solidFill>
                    <a:srgbClr val="663A77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5" name="Группа 74"/>
          <p:cNvGrpSpPr/>
          <p:nvPr/>
        </p:nvGrpSpPr>
        <p:grpSpPr>
          <a:xfrm>
            <a:off x="7894505" y="2927387"/>
            <a:ext cx="3667267" cy="1318261"/>
            <a:chOff x="6129163" y="3013349"/>
            <a:chExt cx="5467774" cy="2002720"/>
          </a:xfrm>
        </p:grpSpPr>
        <p:sp>
          <p:nvSpPr>
            <p:cNvPr id="35" name="矩形 5"/>
            <p:cNvSpPr/>
            <p:nvPr/>
          </p:nvSpPr>
          <p:spPr>
            <a:xfrm>
              <a:off x="7869478" y="3239842"/>
              <a:ext cx="3727459" cy="17762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47" name="组合 37"/>
            <p:cNvGrpSpPr/>
            <p:nvPr/>
          </p:nvGrpSpPr>
          <p:grpSpPr>
            <a:xfrm>
              <a:off x="6129163" y="3013349"/>
              <a:ext cx="2240212" cy="1985483"/>
              <a:chOff x="1529861" y="1829264"/>
              <a:chExt cx="2452453" cy="2173589"/>
            </a:xfrm>
          </p:grpSpPr>
          <p:sp>
            <p:nvSpPr>
              <p:cNvPr id="48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矩形 50"/>
            <p:cNvSpPr>
              <a:spLocks noChangeArrowheads="1"/>
            </p:cNvSpPr>
            <p:nvPr/>
          </p:nvSpPr>
          <p:spPr bwMode="auto">
            <a:xfrm>
              <a:off x="8331998" y="3384976"/>
              <a:ext cx="3048901" cy="146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Содержит информацию о перечне лиц, зарегистрированных на данной жилой площади, в том числе перечне выбывших лиц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组合 61"/>
            <p:cNvGrpSpPr/>
            <p:nvPr/>
          </p:nvGrpSpPr>
          <p:grpSpPr>
            <a:xfrm>
              <a:off x="6415005" y="3253328"/>
              <a:ext cx="1638276" cy="1509560"/>
              <a:chOff x="7737917" y="1219335"/>
              <a:chExt cx="845439" cy="749305"/>
            </a:xfrm>
          </p:grpSpPr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7737917" y="1219335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5"/>
              <p:cNvSpPr txBox="1"/>
              <p:nvPr/>
            </p:nvSpPr>
            <p:spPr>
              <a:xfrm>
                <a:off x="7936237" y="1416570"/>
                <a:ext cx="448798" cy="3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</a:t>
                </a:r>
                <a:r>
                  <a:rPr lang="ru-RU" altLang="zh-CN" sz="24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24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>
            <a:off x="4407285" y="4020464"/>
            <a:ext cx="3958979" cy="1476725"/>
            <a:chOff x="-605295" y="5585309"/>
            <a:chExt cx="6430706" cy="2424789"/>
          </a:xfrm>
        </p:grpSpPr>
        <p:sp>
          <p:nvSpPr>
            <p:cNvPr id="89" name="矩形 6"/>
            <p:cNvSpPr/>
            <p:nvPr/>
          </p:nvSpPr>
          <p:spPr>
            <a:xfrm>
              <a:off x="-605295" y="5585309"/>
              <a:ext cx="4754730" cy="2424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90" name="组合 20"/>
            <p:cNvGrpSpPr/>
            <p:nvPr/>
          </p:nvGrpSpPr>
          <p:grpSpPr>
            <a:xfrm>
              <a:off x="3585199" y="5746283"/>
              <a:ext cx="2240212" cy="1985481"/>
              <a:chOff x="1433823" y="2266302"/>
              <a:chExt cx="2452453" cy="2173587"/>
            </a:xfrm>
          </p:grpSpPr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1433823" y="2266302"/>
                <a:ext cx="2452453" cy="217358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5"/>
              <p:cNvSpPr>
                <a:spLocks/>
              </p:cNvSpPr>
              <p:nvPr/>
            </p:nvSpPr>
            <p:spPr bwMode="auto">
              <a:xfrm>
                <a:off x="1592636" y="2403929"/>
                <a:ext cx="2130210" cy="188798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B0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" name="矩形 47"/>
            <p:cNvSpPr>
              <a:spLocks noChangeArrowheads="1"/>
            </p:cNvSpPr>
            <p:nvPr/>
          </p:nvSpPr>
          <p:spPr bwMode="auto">
            <a:xfrm>
              <a:off x="-497883" y="5722513"/>
              <a:ext cx="4179977" cy="228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выборе организации, предоставляющей услугу, необходимо убедиться в наличии у указанной организации соглашения с органами </a:t>
              </a:r>
              <a:r>
                <a:rPr lang="ru-RU" sz="1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внутренних дел о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взаимодействии по предоставлению информации о зарегистрированных и снятых с учета граждан</a:t>
              </a:r>
              <a:endPara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3" name="组合 56"/>
            <p:cNvGrpSpPr/>
            <p:nvPr/>
          </p:nvGrpSpPr>
          <p:grpSpPr>
            <a:xfrm>
              <a:off x="3868933" y="5955059"/>
              <a:ext cx="1676222" cy="1523406"/>
              <a:chOff x="3982144" y="3747191"/>
              <a:chExt cx="845439" cy="762994"/>
            </a:xfrm>
          </p:grpSpPr>
          <p:sp>
            <p:nvSpPr>
              <p:cNvPr id="94" name="Freeform 5"/>
              <p:cNvSpPr>
                <a:spLocks/>
              </p:cNvSpPr>
              <p:nvPr/>
            </p:nvSpPr>
            <p:spPr bwMode="auto">
              <a:xfrm>
                <a:off x="3982144" y="3760880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文本框 62"/>
              <p:cNvSpPr txBox="1"/>
              <p:nvPr/>
            </p:nvSpPr>
            <p:spPr>
              <a:xfrm>
                <a:off x="4181660" y="3747191"/>
                <a:ext cx="442526" cy="759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5400" dirty="0">
                    <a:solidFill>
                      <a:srgbClr val="00B050"/>
                    </a:solidFill>
                    <a:latin typeface="Impact" panose="020B0806030902050204" pitchFamily="34" charset="0"/>
                  </a:rPr>
                  <a:t>!</a:t>
                </a:r>
                <a:endParaRPr lang="zh-CN" altLang="en-US" sz="5400" dirty="0">
                  <a:solidFill>
                    <a:srgbClr val="00B05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0" y="33101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«Документ, подтверждающий количество граждан, зарегистрированных в жилом помещении (выписка из домовой книги, копия поквартирной карточки и т.п.)»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360" y="1855116"/>
            <a:ext cx="3305102" cy="601148"/>
            <a:chOff x="-626002" y="1079541"/>
            <a:chExt cx="4846750" cy="801530"/>
          </a:xfrm>
        </p:grpSpPr>
        <p:sp>
          <p:nvSpPr>
            <p:cNvPr id="5" name="Pentagon 9"/>
            <p:cNvSpPr/>
            <p:nvPr/>
          </p:nvSpPr>
          <p:spPr>
            <a:xfrm>
              <a:off x="-626002" y="1079541"/>
              <a:ext cx="4846750" cy="80153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ectangle 13"/>
            <p:cNvSpPr/>
            <p:nvPr/>
          </p:nvSpPr>
          <p:spPr>
            <a:xfrm>
              <a:off x="-524543" y="1137170"/>
              <a:ext cx="4654703" cy="664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Многофункциональный центр предоставления государственных и муниципальных услуг (МФЦ)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742740" y="126512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 по выдаче документов наделены: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415839" y="2873136"/>
            <a:ext cx="3846548" cy="1299313"/>
            <a:chOff x="385210" y="3013349"/>
            <a:chExt cx="5908754" cy="1985483"/>
          </a:xfrm>
        </p:grpSpPr>
        <p:sp>
          <p:nvSpPr>
            <p:cNvPr id="34" name="矩形 4"/>
            <p:cNvSpPr/>
            <p:nvPr/>
          </p:nvSpPr>
          <p:spPr>
            <a:xfrm>
              <a:off x="2132631" y="3239840"/>
              <a:ext cx="4161333" cy="17342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38" name="组合 9"/>
            <p:cNvGrpSpPr/>
            <p:nvPr/>
          </p:nvGrpSpPr>
          <p:grpSpPr>
            <a:xfrm>
              <a:off x="385210" y="3013349"/>
              <a:ext cx="2240212" cy="1985483"/>
              <a:chOff x="1529861" y="1829264"/>
              <a:chExt cx="2452453" cy="2173589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" name="矩形 47"/>
            <p:cNvSpPr>
              <a:spLocks noChangeArrowheads="1"/>
            </p:cNvSpPr>
            <p:nvPr/>
          </p:nvSpPr>
          <p:spPr bwMode="auto">
            <a:xfrm>
              <a:off x="2614505" y="3586620"/>
              <a:ext cx="3171859" cy="90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Предоставляется при наличии регистрации по месту жительства в подлиннике</a:t>
              </a:r>
            </a:p>
          </p:txBody>
        </p:sp>
        <p:grpSp>
          <p:nvGrpSpPr>
            <p:cNvPr id="54" name="组合 51"/>
            <p:cNvGrpSpPr/>
            <p:nvPr/>
          </p:nvGrpSpPr>
          <p:grpSpPr>
            <a:xfrm>
              <a:off x="682869" y="3253328"/>
              <a:ext cx="1659614" cy="1496074"/>
              <a:chOff x="682479" y="3077091"/>
              <a:chExt cx="845439" cy="749305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682479" y="3077091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文本框 59"/>
              <p:cNvSpPr txBox="1"/>
              <p:nvPr/>
            </p:nvSpPr>
            <p:spPr>
              <a:xfrm>
                <a:off x="870657" y="3259470"/>
                <a:ext cx="414148" cy="353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7437079" y="1862339"/>
            <a:ext cx="2567911" cy="601148"/>
            <a:chOff x="-269417" y="2405940"/>
            <a:chExt cx="4628124" cy="568097"/>
          </a:xfrm>
        </p:grpSpPr>
        <p:sp>
          <p:nvSpPr>
            <p:cNvPr id="10" name="Pentagon 10"/>
            <p:cNvSpPr/>
            <p:nvPr/>
          </p:nvSpPr>
          <p:spPr>
            <a:xfrm>
              <a:off x="-269417" y="2405940"/>
              <a:ext cx="4628124" cy="568097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-29757" y="2455971"/>
              <a:ext cx="4354403" cy="279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Товарищество собственников жилья (ТСЖ)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15036" y="1871419"/>
            <a:ext cx="1999410" cy="580489"/>
            <a:chOff x="21142" y="3249764"/>
            <a:chExt cx="3489298" cy="568097"/>
          </a:xfrm>
        </p:grpSpPr>
        <p:sp>
          <p:nvSpPr>
            <p:cNvPr id="15" name="Pentagon 11"/>
            <p:cNvSpPr/>
            <p:nvPr/>
          </p:nvSpPr>
          <p:spPr>
            <a:xfrm>
              <a:off x="21142" y="3249764"/>
              <a:ext cx="3489298" cy="568097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9"/>
            <p:cNvSpPr/>
            <p:nvPr/>
          </p:nvSpPr>
          <p:spPr>
            <a:xfrm>
              <a:off x="333554" y="3288543"/>
              <a:ext cx="2864472" cy="289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Управляющая компания (УК)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61" name="Прямая со стрелкой 60"/>
          <p:cNvCxnSpPr>
            <a:stCxn id="18" idx="2"/>
            <a:endCxn id="5" idx="0"/>
          </p:cNvCxnSpPr>
          <p:nvPr/>
        </p:nvCxnSpPr>
        <p:spPr>
          <a:xfrm flipH="1">
            <a:off x="1691911" y="1603682"/>
            <a:ext cx="4622829" cy="251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8" idx="2"/>
            <a:endCxn id="10" idx="0"/>
          </p:cNvCxnSpPr>
          <p:nvPr/>
        </p:nvCxnSpPr>
        <p:spPr>
          <a:xfrm>
            <a:off x="6314740" y="1603682"/>
            <a:ext cx="2406295" cy="258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8" idx="2"/>
            <a:endCxn id="15" idx="0"/>
          </p:cNvCxnSpPr>
          <p:nvPr/>
        </p:nvCxnSpPr>
        <p:spPr>
          <a:xfrm>
            <a:off x="6314740" y="1603682"/>
            <a:ext cx="1" cy="267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Pentagon 9"/>
          <p:cNvSpPr/>
          <p:nvPr/>
        </p:nvSpPr>
        <p:spPr>
          <a:xfrm>
            <a:off x="10127624" y="1835381"/>
            <a:ext cx="1927173" cy="587328"/>
          </a:xfrm>
          <a:prstGeom prst="homePlate">
            <a:avLst>
              <a:gd name="adj" fmla="val 0"/>
            </a:avLst>
          </a:prstGeom>
          <a:solidFill>
            <a:srgbClr val="7030A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05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Иные организации</a:t>
            </a: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467011" y="1868936"/>
            <a:ext cx="1780826" cy="587328"/>
            <a:chOff x="8185499" y="1841972"/>
            <a:chExt cx="1780826" cy="587328"/>
          </a:xfrm>
        </p:grpSpPr>
        <p:sp>
          <p:nvSpPr>
            <p:cNvPr id="58" name="Pentagon 9"/>
            <p:cNvSpPr/>
            <p:nvPr/>
          </p:nvSpPr>
          <p:spPr>
            <a:xfrm>
              <a:off x="8185499" y="1841972"/>
              <a:ext cx="1747229" cy="587328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26447" y="1878256"/>
              <a:ext cx="17398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Портал государственных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83" name="Прямая со стрелкой 82"/>
          <p:cNvCxnSpPr>
            <a:stCxn id="18" idx="2"/>
            <a:endCxn id="29" idx="0"/>
          </p:cNvCxnSpPr>
          <p:nvPr/>
        </p:nvCxnSpPr>
        <p:spPr>
          <a:xfrm flipH="1">
            <a:off x="4377898" y="1603682"/>
            <a:ext cx="1936842" cy="301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8" idx="2"/>
            <a:endCxn id="68" idx="0"/>
          </p:cNvCxnSpPr>
          <p:nvPr/>
        </p:nvCxnSpPr>
        <p:spPr>
          <a:xfrm>
            <a:off x="6314740" y="1603682"/>
            <a:ext cx="4776471" cy="231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364545" y="5319500"/>
            <a:ext cx="4155639" cy="1350912"/>
            <a:chOff x="-605295" y="5585309"/>
            <a:chExt cx="6375531" cy="2064457"/>
          </a:xfrm>
        </p:grpSpPr>
        <p:sp>
          <p:nvSpPr>
            <p:cNvPr id="36" name="矩形 6"/>
            <p:cNvSpPr/>
            <p:nvPr/>
          </p:nvSpPr>
          <p:spPr>
            <a:xfrm>
              <a:off x="-605295" y="5585309"/>
              <a:ext cx="4754730" cy="2064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41" name="组合 20"/>
            <p:cNvGrpSpPr/>
            <p:nvPr/>
          </p:nvGrpSpPr>
          <p:grpSpPr>
            <a:xfrm>
              <a:off x="3530024" y="5610228"/>
              <a:ext cx="2240212" cy="1985481"/>
              <a:chOff x="1373421" y="2117357"/>
              <a:chExt cx="2452453" cy="2173587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1373421" y="2117357"/>
                <a:ext cx="2452453" cy="217358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1532233" y="2254984"/>
                <a:ext cx="2130210" cy="188798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1ACB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-497883" y="5722513"/>
              <a:ext cx="4179976" cy="147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сведениях о проживающих (выбывших) лицах указывается их ФИО, даты рождения, данные о дате и месте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прибытия (убытия),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иная информация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组合 56"/>
            <p:cNvGrpSpPr/>
            <p:nvPr/>
          </p:nvGrpSpPr>
          <p:grpSpPr>
            <a:xfrm>
              <a:off x="3813757" y="5846339"/>
              <a:ext cx="1676222" cy="1496075"/>
              <a:chOff x="3954315" y="3692737"/>
              <a:chExt cx="845439" cy="749305"/>
            </a:xfrm>
          </p:grpSpPr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3954315" y="3692737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文本框 62"/>
              <p:cNvSpPr txBox="1"/>
              <p:nvPr/>
            </p:nvSpPr>
            <p:spPr>
              <a:xfrm>
                <a:off x="4169267" y="3890713"/>
                <a:ext cx="411653" cy="353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</a:t>
                </a:r>
                <a:r>
                  <a:rPr lang="ru-RU" altLang="zh-CN" sz="2400" dirty="0" smtClean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24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1524000" y="25577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документу:</a:t>
            </a:r>
          </a:p>
        </p:txBody>
      </p:sp>
      <p:sp>
        <p:nvSpPr>
          <p:cNvPr id="87" name="Номер слайда 86"/>
          <p:cNvSpPr>
            <a:spLocks noGrp="1"/>
          </p:cNvSpPr>
          <p:nvPr>
            <p:ph type="sldNum" sz="quarter" idx="12"/>
          </p:nvPr>
        </p:nvSpPr>
        <p:spPr>
          <a:xfrm>
            <a:off x="9278328" y="6470635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84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«Копии документов, подтверждающих родственные отношения членов семьи,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проживающих совместно с молодым ученым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799">
            <a:off x="6344451" y="2239735"/>
            <a:ext cx="5096724" cy="3777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809">
            <a:off x="649962" y="2096458"/>
            <a:ext cx="4926726" cy="3712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03665" y="3153494"/>
            <a:ext cx="5384669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 указанным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документам относятся: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свидетельства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 рождении молодого ученого, его супруга (и), братьев, сестер и иные документы, подтверждающие наличие родственных отношений между проживающими совместно с молодым ученым членами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семьи;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копии свидетельств о заключении брака родителями молодого ученого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</a:rPr>
              <a:t>Копии документов заверяются </a:t>
            </a:r>
            <a:r>
              <a:rPr lang="ru-RU" sz="1600" b="1" dirty="0">
                <a:latin typeface="Times New Roman" panose="02020603050405020304" pitchFamily="18" charset="0"/>
              </a:rPr>
              <a:t>в нотариальном порядке </a:t>
            </a:r>
            <a:endParaRPr lang="ru-RU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2772" y="-6414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«Копии документов, подтверждающих право пользования жилым помещением, занимаемым молодым ученым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561671" y="918575"/>
            <a:ext cx="914400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Документами, подтверждающими право пользования жилым помещением, являются: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673623" y="60753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Копии документов удостоверяются в нотариальном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порядке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данным документам 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не относятся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документы, подтверждающие право собственности молодого ученого на жилое помещение</a:t>
            </a:r>
            <a:endParaRPr lang="ru-RU" sz="1600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3218402" y="2091719"/>
            <a:ext cx="5991871" cy="739107"/>
            <a:chOff x="478573" y="1395875"/>
            <a:chExt cx="5991871" cy="739107"/>
          </a:xfrm>
        </p:grpSpPr>
        <p:grpSp>
          <p:nvGrpSpPr>
            <p:cNvPr id="75" name="组合 44"/>
            <p:cNvGrpSpPr/>
            <p:nvPr/>
          </p:nvGrpSpPr>
          <p:grpSpPr>
            <a:xfrm>
              <a:off x="478573" y="1444745"/>
              <a:ext cx="5991871" cy="584775"/>
              <a:chOff x="3848100" y="1673949"/>
              <a:chExt cx="5020780" cy="779699"/>
            </a:xfrm>
          </p:grpSpPr>
          <p:sp>
            <p:nvSpPr>
              <p:cNvPr id="81" name="Freeform 19"/>
              <p:cNvSpPr>
                <a:spLocks/>
              </p:cNvSpPr>
              <p:nvPr/>
            </p:nvSpPr>
            <p:spPr bwMode="auto">
              <a:xfrm>
                <a:off x="3848100" y="1709102"/>
                <a:ext cx="4924377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46"/>
              <p:cNvSpPr/>
              <p:nvPr/>
            </p:nvSpPr>
            <p:spPr>
              <a:xfrm>
                <a:off x="4451359" y="1673949"/>
                <a:ext cx="4417521" cy="779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zh-CN" sz="1600" kern="0" dirty="0">
                    <a:solidFill>
                      <a:schemeClr val="accent5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Ордер, решение о предоставлении жилого помещения</a:t>
                </a:r>
              </a:p>
              <a:p>
                <a:pPr algn="ctr">
                  <a:defRPr/>
                </a:pPr>
                <a:endParaRPr lang="zh-CN" altLang="en-US" sz="1600" kern="0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组合 56"/>
            <p:cNvGrpSpPr/>
            <p:nvPr/>
          </p:nvGrpSpPr>
          <p:grpSpPr>
            <a:xfrm>
              <a:off x="478575" y="1395875"/>
              <a:ext cx="958706" cy="739107"/>
              <a:chOff x="2165343" y="1608789"/>
              <a:chExt cx="1278275" cy="985476"/>
            </a:xfrm>
          </p:grpSpPr>
          <p:sp>
            <p:nvSpPr>
              <p:cNvPr id="77" name="圆角矩形 57"/>
              <p:cNvSpPr/>
              <p:nvPr/>
            </p:nvSpPr>
            <p:spPr>
              <a:xfrm>
                <a:off x="2165343" y="1608789"/>
                <a:ext cx="1278275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070C0"/>
                  </a:gs>
                  <a:gs pos="0">
                    <a:srgbClr val="002060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2272446" y="1709102"/>
                <a:ext cx="1008373" cy="766040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椭圆 59"/>
              <p:cNvSpPr/>
              <p:nvPr/>
            </p:nvSpPr>
            <p:spPr>
              <a:xfrm>
                <a:off x="2368263" y="1797613"/>
                <a:ext cx="589017" cy="589018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" name="文本框 20"/>
              <p:cNvSpPr txBox="1"/>
              <p:nvPr/>
            </p:nvSpPr>
            <p:spPr>
              <a:xfrm>
                <a:off x="2382842" y="1815533"/>
                <a:ext cx="6095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100" b="1" kern="0" dirty="0" smtClean="0">
                    <a:solidFill>
                      <a:sysClr val="window" lastClr="FFFFFF"/>
                    </a:solidFill>
                  </a:rPr>
                  <a:t>0</a:t>
                </a:r>
                <a:r>
                  <a:rPr lang="ru-RU" altLang="zh-CN" sz="2100" b="1" kern="0" dirty="0" smtClean="0">
                    <a:solidFill>
                      <a:sysClr val="window" lastClr="FFFFFF"/>
                    </a:solidFill>
                  </a:rPr>
                  <a:t>2</a:t>
                </a:r>
                <a:endParaRPr lang="zh-CN" altLang="en-US" sz="2100" b="1" kern="0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3281528" y="2840643"/>
            <a:ext cx="5880025" cy="739107"/>
            <a:chOff x="3113275" y="4788010"/>
            <a:chExt cx="5880025" cy="739107"/>
          </a:xfrm>
        </p:grpSpPr>
        <p:grpSp>
          <p:nvGrpSpPr>
            <p:cNvPr id="84" name="组合 53"/>
            <p:cNvGrpSpPr/>
            <p:nvPr/>
          </p:nvGrpSpPr>
          <p:grpSpPr>
            <a:xfrm>
              <a:off x="3113275" y="4863244"/>
              <a:ext cx="5880022" cy="544811"/>
              <a:chOff x="4400206" y="4941787"/>
              <a:chExt cx="3918293" cy="726414"/>
            </a:xfrm>
          </p:grpSpPr>
          <p:sp>
            <p:nvSpPr>
              <p:cNvPr id="91" name="Freeform 19"/>
              <p:cNvSpPr>
                <a:spLocks/>
              </p:cNvSpPr>
              <p:nvPr/>
            </p:nvSpPr>
            <p:spPr bwMode="auto">
              <a:xfrm flipH="1">
                <a:off x="4400206" y="4941787"/>
                <a:ext cx="3918293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矩形 55"/>
              <p:cNvSpPr/>
              <p:nvPr/>
            </p:nvSpPr>
            <p:spPr>
              <a:xfrm>
                <a:off x="4652482" y="5057000"/>
                <a:ext cx="3288841" cy="451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zh-CN" sz="1600" kern="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Договор служебного найма</a:t>
                </a:r>
                <a:endParaRPr lang="zh-CN" altLang="en-US" sz="1600" kern="0" dirty="0">
                  <a:solidFill>
                    <a:srgbClr val="00B0F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组合 62"/>
            <p:cNvGrpSpPr/>
            <p:nvPr/>
          </p:nvGrpSpPr>
          <p:grpSpPr>
            <a:xfrm>
              <a:off x="8004349" y="4788010"/>
              <a:ext cx="988951" cy="739107"/>
              <a:chOff x="8686766" y="4841474"/>
              <a:chExt cx="1318601" cy="985476"/>
            </a:xfrm>
          </p:grpSpPr>
          <p:sp>
            <p:nvSpPr>
              <p:cNvPr id="86" name="圆角矩形 63"/>
              <p:cNvSpPr/>
              <p:nvPr/>
            </p:nvSpPr>
            <p:spPr>
              <a:xfrm flipH="1">
                <a:off x="8686766" y="4841474"/>
                <a:ext cx="1318601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28575" cap="flat">
                <a:gradFill>
                  <a:gsLst>
                    <a:gs pos="100000">
                      <a:srgbClr val="0070C0"/>
                    </a:gs>
                    <a:gs pos="0">
                      <a:srgbClr val="00B0F0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组合 64"/>
              <p:cNvGrpSpPr/>
              <p:nvPr/>
            </p:nvGrpSpPr>
            <p:grpSpPr>
              <a:xfrm flipH="1">
                <a:off x="8889893" y="4941787"/>
                <a:ext cx="1008373" cy="766040"/>
                <a:chOff x="8489270" y="3429000"/>
                <a:chExt cx="1968500" cy="1495425"/>
              </a:xfrm>
            </p:grpSpPr>
            <p:sp>
              <p:nvSpPr>
                <p:cNvPr id="89" name="Freeform 5"/>
                <p:cNvSpPr>
                  <a:spLocks/>
                </p:cNvSpPr>
                <p:nvPr/>
              </p:nvSpPr>
              <p:spPr bwMode="auto">
                <a:xfrm>
                  <a:off x="8489270" y="3429000"/>
                  <a:ext cx="1968500" cy="1495425"/>
                </a:xfrm>
                <a:custGeom>
                  <a:avLst/>
                  <a:gdLst>
                    <a:gd name="T0" fmla="*/ 206 w 524"/>
                    <a:gd name="T1" fmla="*/ 0 h 398"/>
                    <a:gd name="T2" fmla="*/ 199 w 524"/>
                    <a:gd name="T3" fmla="*/ 0 h 398"/>
                    <a:gd name="T4" fmla="*/ 195 w 524"/>
                    <a:gd name="T5" fmla="*/ 0 h 398"/>
                    <a:gd name="T6" fmla="*/ 190 w 524"/>
                    <a:gd name="T7" fmla="*/ 0 h 398"/>
                    <a:gd name="T8" fmla="*/ 0 w 524"/>
                    <a:gd name="T9" fmla="*/ 199 h 398"/>
                    <a:gd name="T10" fmla="*/ 190 w 524"/>
                    <a:gd name="T11" fmla="*/ 398 h 398"/>
                    <a:gd name="T12" fmla="*/ 195 w 524"/>
                    <a:gd name="T13" fmla="*/ 398 h 398"/>
                    <a:gd name="T14" fmla="*/ 199 w 524"/>
                    <a:gd name="T15" fmla="*/ 398 h 398"/>
                    <a:gd name="T16" fmla="*/ 206 w 524"/>
                    <a:gd name="T17" fmla="*/ 398 h 398"/>
                    <a:gd name="T18" fmla="*/ 524 w 524"/>
                    <a:gd name="T19" fmla="*/ 199 h 398"/>
                    <a:gd name="T20" fmla="*/ 206 w 524"/>
                    <a:gd name="T2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4" h="398">
                      <a:moveTo>
                        <a:pt x="206" y="0"/>
                      </a:moveTo>
                      <a:cubicBezTo>
                        <a:pt x="204" y="0"/>
                        <a:pt x="201" y="0"/>
                        <a:pt x="199" y="0"/>
                      </a:cubicBezTo>
                      <a:cubicBezTo>
                        <a:pt x="198" y="0"/>
                        <a:pt x="196" y="0"/>
                        <a:pt x="195" y="0"/>
                      </a:cubicBezTo>
                      <a:cubicBezTo>
                        <a:pt x="193" y="0"/>
                        <a:pt x="192" y="0"/>
                        <a:pt x="190" y="0"/>
                      </a:cubicBezTo>
                      <a:cubicBezTo>
                        <a:pt x="84" y="5"/>
                        <a:pt x="0" y="92"/>
                        <a:pt x="0" y="199"/>
                      </a:cubicBezTo>
                      <a:cubicBezTo>
                        <a:pt x="0" y="306"/>
                        <a:pt x="84" y="393"/>
                        <a:pt x="190" y="398"/>
                      </a:cubicBezTo>
                      <a:cubicBezTo>
                        <a:pt x="192" y="398"/>
                        <a:pt x="193" y="398"/>
                        <a:pt x="195" y="398"/>
                      </a:cubicBezTo>
                      <a:cubicBezTo>
                        <a:pt x="196" y="398"/>
                        <a:pt x="198" y="398"/>
                        <a:pt x="199" y="398"/>
                      </a:cubicBezTo>
                      <a:cubicBezTo>
                        <a:pt x="201" y="398"/>
                        <a:pt x="204" y="398"/>
                        <a:pt x="206" y="398"/>
                      </a:cubicBezTo>
                      <a:cubicBezTo>
                        <a:pt x="401" y="394"/>
                        <a:pt x="524" y="199"/>
                        <a:pt x="524" y="199"/>
                      </a:cubicBezTo>
                      <a:cubicBezTo>
                        <a:pt x="524" y="199"/>
                        <a:pt x="401" y="4"/>
                        <a:pt x="2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013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椭圆 68"/>
                <p:cNvSpPr/>
                <p:nvPr/>
              </p:nvSpPr>
              <p:spPr>
                <a:xfrm>
                  <a:off x="8676319" y="3601786"/>
                  <a:ext cx="1149852" cy="1149852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013" kern="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88" name="文本框 25"/>
              <p:cNvSpPr txBox="1"/>
              <p:nvPr/>
            </p:nvSpPr>
            <p:spPr>
              <a:xfrm flipH="1">
                <a:off x="9240205" y="5048218"/>
                <a:ext cx="6095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100" b="1" kern="0" dirty="0" smtClean="0">
                    <a:solidFill>
                      <a:sysClr val="window" lastClr="FFFFFF"/>
                    </a:solidFill>
                  </a:rPr>
                  <a:t>0</a:t>
                </a:r>
                <a:r>
                  <a:rPr lang="ru-RU" altLang="zh-CN" sz="2100" b="1" kern="0" dirty="0" smtClean="0">
                    <a:solidFill>
                      <a:sysClr val="window" lastClr="FFFFFF"/>
                    </a:solidFill>
                  </a:rPr>
                  <a:t>3</a:t>
                </a:r>
                <a:endParaRPr lang="zh-CN" altLang="en-US" sz="2100" b="1" kern="0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3383367" y="1302993"/>
            <a:ext cx="5711857" cy="739107"/>
            <a:chOff x="3389695" y="2019368"/>
            <a:chExt cx="5711857" cy="739107"/>
          </a:xfrm>
        </p:grpSpPr>
        <p:grpSp>
          <p:nvGrpSpPr>
            <p:cNvPr id="99" name="组合 47"/>
            <p:cNvGrpSpPr/>
            <p:nvPr/>
          </p:nvGrpSpPr>
          <p:grpSpPr>
            <a:xfrm>
              <a:off x="3389695" y="2131783"/>
              <a:ext cx="5711857" cy="544811"/>
              <a:chOff x="5772858" y="2786664"/>
              <a:chExt cx="3861651" cy="726414"/>
            </a:xfrm>
          </p:grpSpPr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 flipH="1">
                <a:off x="5772858" y="2786664"/>
                <a:ext cx="3861651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矩形 49"/>
              <p:cNvSpPr/>
              <p:nvPr/>
            </p:nvSpPr>
            <p:spPr>
              <a:xfrm>
                <a:off x="5826022" y="2873520"/>
                <a:ext cx="3454474" cy="451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altLang="zh-CN" sz="1600" kern="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Договор социального найма</a:t>
                </a:r>
                <a:endParaRPr lang="zh-CN" altLang="en-US" sz="1600" kern="0" dirty="0">
                  <a:solidFill>
                    <a:srgbClr val="00B0F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" name="组合 76"/>
            <p:cNvGrpSpPr/>
            <p:nvPr/>
          </p:nvGrpSpPr>
          <p:grpSpPr>
            <a:xfrm>
              <a:off x="8112601" y="2019368"/>
              <a:ext cx="988951" cy="739107"/>
              <a:chOff x="8686766" y="2686350"/>
              <a:chExt cx="1318601" cy="985476"/>
            </a:xfrm>
          </p:grpSpPr>
          <p:sp>
            <p:nvSpPr>
              <p:cNvPr id="155" name="圆角矩形 77"/>
              <p:cNvSpPr/>
              <p:nvPr/>
            </p:nvSpPr>
            <p:spPr>
              <a:xfrm flipH="1">
                <a:off x="8686766" y="2686350"/>
                <a:ext cx="1318601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6" name="组合 78"/>
              <p:cNvGrpSpPr/>
              <p:nvPr/>
            </p:nvGrpSpPr>
            <p:grpSpPr>
              <a:xfrm flipH="1">
                <a:off x="8889893" y="2786664"/>
                <a:ext cx="1008373" cy="766040"/>
                <a:chOff x="8489270" y="3429000"/>
                <a:chExt cx="1968500" cy="1495425"/>
              </a:xfrm>
            </p:grpSpPr>
            <p:sp>
              <p:nvSpPr>
                <p:cNvPr id="158" name="Freeform 5"/>
                <p:cNvSpPr>
                  <a:spLocks/>
                </p:cNvSpPr>
                <p:nvPr/>
              </p:nvSpPr>
              <p:spPr bwMode="auto">
                <a:xfrm>
                  <a:off x="8489270" y="3429000"/>
                  <a:ext cx="1968500" cy="1495425"/>
                </a:xfrm>
                <a:custGeom>
                  <a:avLst/>
                  <a:gdLst>
                    <a:gd name="T0" fmla="*/ 206 w 524"/>
                    <a:gd name="T1" fmla="*/ 0 h 398"/>
                    <a:gd name="T2" fmla="*/ 199 w 524"/>
                    <a:gd name="T3" fmla="*/ 0 h 398"/>
                    <a:gd name="T4" fmla="*/ 195 w 524"/>
                    <a:gd name="T5" fmla="*/ 0 h 398"/>
                    <a:gd name="T6" fmla="*/ 190 w 524"/>
                    <a:gd name="T7" fmla="*/ 0 h 398"/>
                    <a:gd name="T8" fmla="*/ 0 w 524"/>
                    <a:gd name="T9" fmla="*/ 199 h 398"/>
                    <a:gd name="T10" fmla="*/ 190 w 524"/>
                    <a:gd name="T11" fmla="*/ 398 h 398"/>
                    <a:gd name="T12" fmla="*/ 195 w 524"/>
                    <a:gd name="T13" fmla="*/ 398 h 398"/>
                    <a:gd name="T14" fmla="*/ 199 w 524"/>
                    <a:gd name="T15" fmla="*/ 398 h 398"/>
                    <a:gd name="T16" fmla="*/ 206 w 524"/>
                    <a:gd name="T17" fmla="*/ 398 h 398"/>
                    <a:gd name="T18" fmla="*/ 524 w 524"/>
                    <a:gd name="T19" fmla="*/ 199 h 398"/>
                    <a:gd name="T20" fmla="*/ 206 w 524"/>
                    <a:gd name="T2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4" h="398">
                      <a:moveTo>
                        <a:pt x="206" y="0"/>
                      </a:moveTo>
                      <a:cubicBezTo>
                        <a:pt x="204" y="0"/>
                        <a:pt x="201" y="0"/>
                        <a:pt x="199" y="0"/>
                      </a:cubicBezTo>
                      <a:cubicBezTo>
                        <a:pt x="198" y="0"/>
                        <a:pt x="196" y="0"/>
                        <a:pt x="195" y="0"/>
                      </a:cubicBezTo>
                      <a:cubicBezTo>
                        <a:pt x="193" y="0"/>
                        <a:pt x="192" y="0"/>
                        <a:pt x="190" y="0"/>
                      </a:cubicBezTo>
                      <a:cubicBezTo>
                        <a:pt x="84" y="5"/>
                        <a:pt x="0" y="92"/>
                        <a:pt x="0" y="199"/>
                      </a:cubicBezTo>
                      <a:cubicBezTo>
                        <a:pt x="0" y="306"/>
                        <a:pt x="84" y="393"/>
                        <a:pt x="190" y="398"/>
                      </a:cubicBezTo>
                      <a:cubicBezTo>
                        <a:pt x="192" y="398"/>
                        <a:pt x="193" y="398"/>
                        <a:pt x="195" y="398"/>
                      </a:cubicBezTo>
                      <a:cubicBezTo>
                        <a:pt x="196" y="398"/>
                        <a:pt x="198" y="398"/>
                        <a:pt x="199" y="398"/>
                      </a:cubicBezTo>
                      <a:cubicBezTo>
                        <a:pt x="201" y="398"/>
                        <a:pt x="204" y="398"/>
                        <a:pt x="206" y="398"/>
                      </a:cubicBezTo>
                      <a:cubicBezTo>
                        <a:pt x="401" y="394"/>
                        <a:pt x="524" y="199"/>
                        <a:pt x="524" y="199"/>
                      </a:cubicBezTo>
                      <a:cubicBezTo>
                        <a:pt x="524" y="199"/>
                        <a:pt x="401" y="4"/>
                        <a:pt x="2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013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椭圆 84"/>
                <p:cNvSpPr/>
                <p:nvPr/>
              </p:nvSpPr>
              <p:spPr>
                <a:xfrm>
                  <a:off x="8676319" y="3601786"/>
                  <a:ext cx="1149852" cy="1149852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013" kern="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157" name="文本框 39"/>
              <p:cNvSpPr txBox="1"/>
              <p:nvPr/>
            </p:nvSpPr>
            <p:spPr>
              <a:xfrm flipH="1">
                <a:off x="9240205" y="2893095"/>
                <a:ext cx="6095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100" b="1" kern="0" dirty="0" smtClean="0">
                    <a:solidFill>
                      <a:sysClr val="window" lastClr="FFFFFF"/>
                    </a:solidFill>
                  </a:rPr>
                  <a:t>0</a:t>
                </a:r>
                <a:r>
                  <a:rPr lang="ru-RU" altLang="zh-CN" sz="2100" b="1" kern="0" dirty="0" smtClean="0">
                    <a:solidFill>
                      <a:sysClr val="window" lastClr="FFFFFF"/>
                    </a:solidFill>
                  </a:rPr>
                  <a:t>1</a:t>
                </a:r>
                <a:endParaRPr lang="zh-CN" altLang="en-US" sz="2100" b="1" kern="0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sp>
        <p:nvSpPr>
          <p:cNvPr id="167" name="Freeform 19"/>
          <p:cNvSpPr>
            <a:spLocks/>
          </p:cNvSpPr>
          <p:nvPr/>
        </p:nvSpPr>
        <p:spPr bwMode="auto">
          <a:xfrm>
            <a:off x="3216288" y="3691075"/>
            <a:ext cx="5881050" cy="544811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101600" dir="5400000" algn="t" rotWithShape="0">
              <a:sysClr val="windowText" lastClr="000000">
                <a:lumMod val="85000"/>
                <a:lumOff val="15000"/>
                <a:alpha val="33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013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2" name="组合 56"/>
          <p:cNvGrpSpPr/>
          <p:nvPr/>
        </p:nvGrpSpPr>
        <p:grpSpPr>
          <a:xfrm>
            <a:off x="3216294" y="3615840"/>
            <a:ext cx="958706" cy="739107"/>
            <a:chOff x="2165343" y="1608789"/>
            <a:chExt cx="1278275" cy="985476"/>
          </a:xfrm>
        </p:grpSpPr>
        <p:sp>
          <p:nvSpPr>
            <p:cNvPr id="163" name="圆角矩形 57"/>
            <p:cNvSpPr/>
            <p:nvPr/>
          </p:nvSpPr>
          <p:spPr>
            <a:xfrm>
              <a:off x="2165343" y="1608789"/>
              <a:ext cx="1278275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164" name="Freeform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165" name="椭圆 5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13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66" name="文本框 20"/>
            <p:cNvSpPr txBox="1"/>
            <p:nvPr/>
          </p:nvSpPr>
          <p:spPr>
            <a:xfrm>
              <a:off x="2382842" y="1815533"/>
              <a:ext cx="6095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b="1" kern="0" dirty="0" smtClean="0">
                  <a:solidFill>
                    <a:sysClr val="window" lastClr="FFFFFF"/>
                  </a:solidFill>
                </a:rPr>
                <a:t>0</a:t>
              </a:r>
              <a:r>
                <a:rPr lang="ru-RU" altLang="zh-CN" sz="2100" b="1" kern="0" dirty="0">
                  <a:solidFill>
                    <a:sysClr val="window" lastClr="FFFFFF"/>
                  </a:solidFill>
                </a:rPr>
                <a:t>4</a:t>
              </a:r>
              <a:endParaRPr lang="zh-CN" altLang="en-US" sz="2100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70" name="Freeform 19"/>
          <p:cNvSpPr>
            <a:spLocks/>
          </p:cNvSpPr>
          <p:nvPr/>
        </p:nvSpPr>
        <p:spPr bwMode="auto">
          <a:xfrm flipH="1">
            <a:off x="3296621" y="4550988"/>
            <a:ext cx="5880022" cy="544811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101600" dir="5400000" algn="t" rotWithShape="0">
              <a:sysClr val="windowText" lastClr="000000">
                <a:lumMod val="85000"/>
                <a:lumOff val="15000"/>
                <a:alpha val="33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013" ker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49"/>
          <p:cNvSpPr/>
          <p:nvPr/>
        </p:nvSpPr>
        <p:spPr>
          <a:xfrm>
            <a:off x="3727791" y="3755103"/>
            <a:ext cx="5281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zh-CN" sz="1600" kern="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Договор поднайма жилого помещения </a:t>
            </a:r>
            <a:endParaRPr lang="zh-CN" altLang="en-US" sz="1600" kern="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72" name="组合 76"/>
          <p:cNvGrpSpPr/>
          <p:nvPr/>
        </p:nvGrpSpPr>
        <p:grpSpPr>
          <a:xfrm>
            <a:off x="8202788" y="4420794"/>
            <a:ext cx="988951" cy="739107"/>
            <a:chOff x="8686765" y="2686351"/>
            <a:chExt cx="1318601" cy="985476"/>
          </a:xfrm>
        </p:grpSpPr>
        <p:sp>
          <p:nvSpPr>
            <p:cNvPr id="173" name="圆角矩形 77"/>
            <p:cNvSpPr/>
            <p:nvPr/>
          </p:nvSpPr>
          <p:spPr>
            <a:xfrm flipH="1">
              <a:off x="8686765" y="2686351"/>
              <a:ext cx="1318601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grpSp>
          <p:nvGrpSpPr>
            <p:cNvPr id="174" name="组合 78"/>
            <p:cNvGrpSpPr/>
            <p:nvPr/>
          </p:nvGrpSpPr>
          <p:grpSpPr>
            <a:xfrm flipH="1">
              <a:off x="8889893" y="2786664"/>
              <a:ext cx="1008373" cy="766040"/>
              <a:chOff x="8489270" y="3429000"/>
              <a:chExt cx="1968500" cy="1495425"/>
            </a:xfrm>
          </p:grpSpPr>
          <p:sp>
            <p:nvSpPr>
              <p:cNvPr id="176" name="Freeform 5"/>
              <p:cNvSpPr>
                <a:spLocks/>
              </p:cNvSpPr>
              <p:nvPr/>
            </p:nvSpPr>
            <p:spPr bwMode="auto">
              <a:xfrm>
                <a:off x="8489270" y="3429000"/>
                <a:ext cx="1968500" cy="1495425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椭圆 84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75" name="文本框 39"/>
            <p:cNvSpPr txBox="1"/>
            <p:nvPr/>
          </p:nvSpPr>
          <p:spPr>
            <a:xfrm flipH="1">
              <a:off x="9240205" y="2893095"/>
              <a:ext cx="6095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b="1" kern="0" dirty="0" smtClean="0">
                  <a:solidFill>
                    <a:sysClr val="window" lastClr="FFFFFF"/>
                  </a:solidFill>
                </a:rPr>
                <a:t>0</a:t>
              </a:r>
              <a:r>
                <a:rPr lang="ru-RU" altLang="zh-CN" sz="2100" b="1" kern="0" dirty="0">
                  <a:solidFill>
                    <a:sysClr val="window" lastClr="FFFFFF"/>
                  </a:solidFill>
                </a:rPr>
                <a:t>5</a:t>
              </a:r>
              <a:endParaRPr lang="zh-CN" altLang="en-US" sz="2100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03" name="Freeform 19"/>
          <p:cNvSpPr>
            <a:spLocks/>
          </p:cNvSpPr>
          <p:nvPr/>
        </p:nvSpPr>
        <p:spPr bwMode="auto">
          <a:xfrm>
            <a:off x="3212196" y="5329440"/>
            <a:ext cx="5881050" cy="544811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101600" dir="5400000" algn="t" rotWithShape="0">
              <a:sysClr val="windowText" lastClr="000000">
                <a:lumMod val="85000"/>
                <a:lumOff val="15000"/>
                <a:alpha val="33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013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46"/>
          <p:cNvSpPr/>
          <p:nvPr/>
        </p:nvSpPr>
        <p:spPr>
          <a:xfrm>
            <a:off x="3691555" y="4612713"/>
            <a:ext cx="4823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Договор коммерческого найма</a:t>
            </a:r>
            <a:endParaRPr lang="zh-CN" altLang="en-US" sz="1600" kern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56"/>
          <p:cNvGrpSpPr/>
          <p:nvPr/>
        </p:nvGrpSpPr>
        <p:grpSpPr>
          <a:xfrm>
            <a:off x="3212202" y="5254205"/>
            <a:ext cx="958706" cy="739107"/>
            <a:chOff x="2165343" y="1608789"/>
            <a:chExt cx="1278275" cy="985476"/>
          </a:xfrm>
        </p:grpSpPr>
        <p:sp>
          <p:nvSpPr>
            <p:cNvPr id="67" name="圆角矩形 57"/>
            <p:cNvSpPr/>
            <p:nvPr/>
          </p:nvSpPr>
          <p:spPr>
            <a:xfrm>
              <a:off x="2165343" y="1608789"/>
              <a:ext cx="1278275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69" name="椭圆 5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13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70" name="文本框 20"/>
            <p:cNvSpPr txBox="1"/>
            <p:nvPr/>
          </p:nvSpPr>
          <p:spPr>
            <a:xfrm>
              <a:off x="2382842" y="1815533"/>
              <a:ext cx="6095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b="1" kern="0" dirty="0" smtClean="0">
                  <a:solidFill>
                    <a:sysClr val="window" lastClr="FFFFFF"/>
                  </a:solidFill>
                </a:rPr>
                <a:t>0</a:t>
              </a:r>
              <a:r>
                <a:rPr lang="ru-RU" altLang="zh-CN" sz="2100" b="1" kern="0" dirty="0">
                  <a:solidFill>
                    <a:sysClr val="window" lastClr="FFFFFF"/>
                  </a:solidFill>
                </a:rPr>
                <a:t>6</a:t>
              </a:r>
              <a:endParaRPr lang="zh-CN" altLang="en-US" sz="2100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16</a:t>
            </a:fld>
            <a:endParaRPr lang="en-US"/>
          </a:p>
        </p:txBody>
      </p:sp>
      <p:sp>
        <p:nvSpPr>
          <p:cNvPr id="168" name="矩形 46"/>
          <p:cNvSpPr/>
          <p:nvPr/>
        </p:nvSpPr>
        <p:spPr>
          <a:xfrm>
            <a:off x="4119773" y="5336605"/>
            <a:ext cx="4823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Судебное решение о вселении в жилое помещение с отметкой о вступлении в законную силу и </a:t>
            </a:r>
            <a:r>
              <a:rPr lang="ru-RU" altLang="zh-CN" sz="14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иные документы</a:t>
            </a:r>
            <a:endParaRPr lang="zh-CN" altLang="en-US" sz="1400" kern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88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«Сведения Единого государственного реестра недвижимости об основных характеристиках объекта недвижимости в отношении помещения, занимаемого молодым ученым, находящегося в частной собственности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1320" r="3327" b="2442"/>
          <a:stretch/>
        </p:blipFill>
        <p:spPr>
          <a:xfrm>
            <a:off x="7536855" y="3389429"/>
            <a:ext cx="2147489" cy="31061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2" name="TextBox 11"/>
          <p:cNvSpPr txBox="1"/>
          <p:nvPr/>
        </p:nvSpPr>
        <p:spPr>
          <a:xfrm>
            <a:off x="5931514" y="3030800"/>
            <a:ext cx="64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18603" y="2496878"/>
            <a:ext cx="4402280" cy="1200329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Выписка из ЕГРН об основных характеристиках объекта недвижимости (форма утверждена приказом Росреестра от 04.09.2020 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П/0329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Рисунок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03" y="3703094"/>
            <a:ext cx="348695" cy="3385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67298" y="3703093"/>
            <a:ext cx="1020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(ссылка)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1034" y="2804654"/>
            <a:ext cx="33391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государственной регистрации права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5865" y="1588339"/>
            <a:ext cx="33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К таким документам относятся: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0" grpId="0" animBg="1"/>
      <p:bldP spid="15" grpId="0" animBg="1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133512" y="1766539"/>
            <a:ext cx="2576208" cy="3754136"/>
            <a:chOff x="4811385" y="1161739"/>
            <a:chExt cx="2629904" cy="4083984"/>
          </a:xfrm>
        </p:grpSpPr>
        <p:grpSp>
          <p:nvGrpSpPr>
            <p:cNvPr id="30" name="组合 19">
              <a:extLst>
                <a:ext uri="{FF2B5EF4-FFF2-40B4-BE49-F238E27FC236}">
                  <a16:creationId xmlns:a16="http://schemas.microsoft.com/office/drawing/2014/main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31" name="矩形 20">
                <a:extLst>
                  <a:ext uri="{FF2B5EF4-FFF2-40B4-BE49-F238E27FC236}">
                    <a16:creationId xmlns:a16="http://schemas.microsoft.com/office/drawing/2014/main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2" name="椭圆 3">
                <a:extLst>
                  <a:ext uri="{FF2B5EF4-FFF2-40B4-BE49-F238E27FC236}">
                    <a16:creationId xmlns:a16="http://schemas.microsoft.com/office/drawing/2014/main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3" name="椭圆 6">
                <a:extLst>
                  <a:ext uri="{FF2B5EF4-FFF2-40B4-BE49-F238E27FC236}">
                    <a16:creationId xmlns:a16="http://schemas.microsoft.com/office/drawing/2014/main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4" name="椭圆 6">
                <a:extLst>
                  <a:ext uri="{FF2B5EF4-FFF2-40B4-BE49-F238E27FC236}">
                    <a16:creationId xmlns:a16="http://schemas.microsoft.com/office/drawing/2014/main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rgbClr val="FDA403"/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44" name="矩形 46">
              <a:extLst>
                <a:ext uri="{FF2B5EF4-FFF2-40B4-BE49-F238E27FC236}">
                  <a16:creationId xmlns:a16="http://schemas.microsoft.com/office/drawing/2014/main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289039-93B5-4E9E-93BC-DBBDAB177528}"/>
                </a:ext>
              </a:extLst>
            </p:cNvPr>
            <p:cNvSpPr txBox="1"/>
            <p:nvPr/>
          </p:nvSpPr>
          <p:spPr>
            <a:xfrm>
              <a:off x="5525135" y="2571221"/>
              <a:ext cx="1480087" cy="80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Свидетельства о праве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наследство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0" y="10409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«Копии правоустанавливающих документов на объекты недвижимости, права на которые не зарегистрированы в ЕГРН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524002" y="575688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Копии документов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заверяются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нотариальном порядке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523999" y="1403098"/>
            <a:ext cx="914399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правоустанавливающим документам относятся: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5908536" y="1738781"/>
            <a:ext cx="2576208" cy="3754136"/>
            <a:chOff x="4811385" y="1161739"/>
            <a:chExt cx="2629904" cy="4083984"/>
          </a:xfrm>
        </p:grpSpPr>
        <p:grpSp>
          <p:nvGrpSpPr>
            <p:cNvPr id="75" name="组合 19">
              <a:extLst>
                <a:ext uri="{FF2B5EF4-FFF2-40B4-BE49-F238E27FC236}">
                  <a16:creationId xmlns:a16="http://schemas.microsoft.com/office/drawing/2014/main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79" name="矩形 20">
                <a:extLst>
                  <a:ext uri="{FF2B5EF4-FFF2-40B4-BE49-F238E27FC236}">
                    <a16:creationId xmlns:a16="http://schemas.microsoft.com/office/drawing/2014/main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椭圆 3">
                <a:extLst>
                  <a:ext uri="{FF2B5EF4-FFF2-40B4-BE49-F238E27FC236}">
                    <a16:creationId xmlns:a16="http://schemas.microsoft.com/office/drawing/2014/main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1" name="椭圆 6">
                <a:extLst>
                  <a:ext uri="{FF2B5EF4-FFF2-40B4-BE49-F238E27FC236}">
                    <a16:creationId xmlns:a16="http://schemas.microsoft.com/office/drawing/2014/main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2" name="椭圆 6">
                <a:extLst>
                  <a:ext uri="{FF2B5EF4-FFF2-40B4-BE49-F238E27FC236}">
                    <a16:creationId xmlns:a16="http://schemas.microsoft.com/office/drawing/2014/main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76" name="矩形 46">
              <a:extLst>
                <a:ext uri="{FF2B5EF4-FFF2-40B4-BE49-F238E27FC236}">
                  <a16:creationId xmlns:a16="http://schemas.microsoft.com/office/drawing/2014/main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B289039-93B5-4E9E-93BC-DBBDAB177528}"/>
                </a:ext>
              </a:extLst>
            </p:cNvPr>
            <p:cNvSpPr txBox="1"/>
            <p:nvPr/>
          </p:nvSpPr>
          <p:spPr>
            <a:xfrm>
              <a:off x="5434189" y="2631478"/>
              <a:ext cx="1670212" cy="80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Вступившие в законную силу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судебные акты</a:t>
              </a:r>
              <a:endParaRPr lang="ru-RU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76038" y="1815251"/>
            <a:ext cx="2576208" cy="3754136"/>
            <a:chOff x="4811385" y="1161739"/>
            <a:chExt cx="2629904" cy="4083984"/>
          </a:xfrm>
        </p:grpSpPr>
        <p:grpSp>
          <p:nvGrpSpPr>
            <p:cNvPr id="84" name="组合 19">
              <a:extLst>
                <a:ext uri="{FF2B5EF4-FFF2-40B4-BE49-F238E27FC236}">
                  <a16:creationId xmlns:a16="http://schemas.microsoft.com/office/drawing/2014/main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88" name="矩形 20">
                <a:extLst>
                  <a:ext uri="{FF2B5EF4-FFF2-40B4-BE49-F238E27FC236}">
                    <a16:creationId xmlns:a16="http://schemas.microsoft.com/office/drawing/2014/main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9" name="椭圆 3">
                <a:extLst>
                  <a:ext uri="{FF2B5EF4-FFF2-40B4-BE49-F238E27FC236}">
                    <a16:creationId xmlns:a16="http://schemas.microsoft.com/office/drawing/2014/main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0" name="椭圆 6">
                <a:extLst>
                  <a:ext uri="{FF2B5EF4-FFF2-40B4-BE49-F238E27FC236}">
                    <a16:creationId xmlns:a16="http://schemas.microsoft.com/office/drawing/2014/main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1" name="椭圆 6">
                <a:extLst>
                  <a:ext uri="{FF2B5EF4-FFF2-40B4-BE49-F238E27FC236}">
                    <a16:creationId xmlns:a16="http://schemas.microsoft.com/office/drawing/2014/main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85" name="矩形 46">
              <a:extLst>
                <a:ext uri="{FF2B5EF4-FFF2-40B4-BE49-F238E27FC236}">
                  <a16:creationId xmlns:a16="http://schemas.microsoft.com/office/drawing/2014/main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B289039-93B5-4E9E-93BC-DBBDAB177528}"/>
                </a:ext>
              </a:extLst>
            </p:cNvPr>
            <p:cNvSpPr txBox="1"/>
            <p:nvPr/>
          </p:nvSpPr>
          <p:spPr>
            <a:xfrm>
              <a:off x="5578405" y="2518606"/>
              <a:ext cx="1335211" cy="1265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Договоры купли-продажи,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дарения,  приватизации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8551950" y="1657430"/>
            <a:ext cx="2576208" cy="3754136"/>
            <a:chOff x="4811385" y="1161739"/>
            <a:chExt cx="2629904" cy="4083984"/>
          </a:xfrm>
        </p:grpSpPr>
        <p:grpSp>
          <p:nvGrpSpPr>
            <p:cNvPr id="93" name="组合 19">
              <a:extLst>
                <a:ext uri="{FF2B5EF4-FFF2-40B4-BE49-F238E27FC236}">
                  <a16:creationId xmlns:a16="http://schemas.microsoft.com/office/drawing/2014/main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97" name="矩形 20">
                <a:extLst>
                  <a:ext uri="{FF2B5EF4-FFF2-40B4-BE49-F238E27FC236}">
                    <a16:creationId xmlns:a16="http://schemas.microsoft.com/office/drawing/2014/main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8" name="椭圆 3">
                <a:extLst>
                  <a:ext uri="{FF2B5EF4-FFF2-40B4-BE49-F238E27FC236}">
                    <a16:creationId xmlns:a16="http://schemas.microsoft.com/office/drawing/2014/main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9" name="椭圆 6">
                <a:extLst>
                  <a:ext uri="{FF2B5EF4-FFF2-40B4-BE49-F238E27FC236}">
                    <a16:creationId xmlns:a16="http://schemas.microsoft.com/office/drawing/2014/main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0" name="椭圆 6">
                <a:extLst>
                  <a:ext uri="{FF2B5EF4-FFF2-40B4-BE49-F238E27FC236}">
                    <a16:creationId xmlns:a16="http://schemas.microsoft.com/office/drawing/2014/main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94" name="矩形 46">
              <a:extLst>
                <a:ext uri="{FF2B5EF4-FFF2-40B4-BE49-F238E27FC236}">
                  <a16:creationId xmlns:a16="http://schemas.microsoft.com/office/drawing/2014/main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B289039-93B5-4E9E-93BC-DBBDAB177528}"/>
                </a:ext>
              </a:extLst>
            </p:cNvPr>
            <p:cNvSpPr txBox="1"/>
            <p:nvPr/>
          </p:nvSpPr>
          <p:spPr>
            <a:xfrm>
              <a:off x="5450546" y="2402064"/>
              <a:ext cx="1670212" cy="149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Акты органов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государственной власти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местного самоуправления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другие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07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057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«Справка из бюро технической инвентаризации (иных организаций, осуществлявших регистрацию прав на недвижимое имущество и сделок с ним до передачи указанных полномочий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Росреестру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20199" y="2131954"/>
            <a:ext cx="3699804" cy="1276827"/>
            <a:chOff x="507400" y="2452672"/>
            <a:chExt cx="4933073" cy="160043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64378" y="2452672"/>
              <a:ext cx="4876095" cy="1600439"/>
              <a:chOff x="564378" y="3734309"/>
              <a:chExt cx="4876095" cy="1600439"/>
            </a:xfrm>
          </p:grpSpPr>
          <p:sp>
            <p:nvSpPr>
              <p:cNvPr id="4" name="原创设计师QQ598969553          _4"/>
              <p:cNvSpPr/>
              <p:nvPr/>
            </p:nvSpPr>
            <p:spPr>
              <a:xfrm flipV="1">
                <a:off x="564378" y="4108109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  <p:sp>
            <p:nvSpPr>
              <p:cNvPr id="5" name="原创设计师QQ598969553          _5"/>
              <p:cNvSpPr txBox="1"/>
              <p:nvPr/>
            </p:nvSpPr>
            <p:spPr>
              <a:xfrm>
                <a:off x="1303737" y="3734309"/>
                <a:ext cx="4136736" cy="1600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Справки предоставляются в </a:t>
                </a: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подлиннике </a:t>
                </a: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объекты, права на которые зарегистрированы до передачи Росреестру полномочий по регистрации прав на недвижимое имущество и сделок с ним (период с 1998 по 2000 </a:t>
                </a:r>
                <a:r>
                  <a:rPr lang="ru-RU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г.г</a:t>
                </a: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включительно)¹</a:t>
                </a:r>
                <a:endPara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文本框 59"/>
            <p:cNvSpPr txBox="1"/>
            <p:nvPr/>
          </p:nvSpPr>
          <p:spPr>
            <a:xfrm>
              <a:off x="507400" y="2871244"/>
              <a:ext cx="7056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168232" y="4791057"/>
            <a:ext cx="3723185" cy="1015663"/>
            <a:chOff x="8277274" y="4936784"/>
            <a:chExt cx="4705266" cy="135421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8331325" y="4936784"/>
              <a:ext cx="4651215" cy="1354217"/>
              <a:chOff x="4304379" y="4936784"/>
              <a:chExt cx="4651215" cy="1354217"/>
            </a:xfrm>
          </p:grpSpPr>
          <p:sp>
            <p:nvSpPr>
              <p:cNvPr id="11" name="原创设计师QQ598969553          _11"/>
              <p:cNvSpPr txBox="1"/>
              <p:nvPr/>
            </p:nvSpPr>
            <p:spPr>
              <a:xfrm>
                <a:off x="4980587" y="4936784"/>
                <a:ext cx="3975007" cy="13542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В справки включается информация об изменении фамилии, имени, отчества (при наличии) молодого ученого и членов его семьи, совместно проживающих с ним, по месту (местам) их жительства</a:t>
                </a:r>
                <a:endParaRPr lang="ru-RU" sz="1200" dirty="0"/>
              </a:p>
            </p:txBody>
          </p:sp>
          <p:sp>
            <p:nvSpPr>
              <p:cNvPr id="10" name="原创设计师QQ598969553          _10"/>
              <p:cNvSpPr/>
              <p:nvPr/>
            </p:nvSpPr>
            <p:spPr>
              <a:xfrm flipV="1">
                <a:off x="4304379" y="5119172"/>
                <a:ext cx="600740" cy="818706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35" name="文本框 59"/>
            <p:cNvSpPr txBox="1"/>
            <p:nvPr/>
          </p:nvSpPr>
          <p:spPr>
            <a:xfrm>
              <a:off x="8277274" y="5185809"/>
              <a:ext cx="7056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5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159499" y="1759715"/>
            <a:ext cx="3699803" cy="1384995"/>
            <a:chOff x="539989" y="4623988"/>
            <a:chExt cx="4933070" cy="184666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592448" y="4623988"/>
              <a:ext cx="4880611" cy="1846660"/>
              <a:chOff x="564378" y="4674777"/>
              <a:chExt cx="4880611" cy="1846660"/>
            </a:xfrm>
          </p:grpSpPr>
          <p:sp>
            <p:nvSpPr>
              <p:cNvPr id="6" name="原创设计师QQ598969553          _6"/>
              <p:cNvSpPr/>
              <p:nvPr/>
            </p:nvSpPr>
            <p:spPr>
              <a:xfrm flipV="1">
                <a:off x="564378" y="5097225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  <p:sp>
            <p:nvSpPr>
              <p:cNvPr id="7" name="原创设计师QQ598969553          _7"/>
              <p:cNvSpPr txBox="1"/>
              <p:nvPr/>
            </p:nvSpPr>
            <p:spPr>
              <a:xfrm>
                <a:off x="1275666" y="4674777"/>
                <a:ext cx="4169323" cy="1846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случае перемены мест жительства молодым ученым и членами его семьи в период до передачи полномочий по регистрации прав на недвижимое имущество и сделок с ним Росреестру, сведения из БТИ предоставляются из каждого территориального образования</a:t>
                </a:r>
              </a:p>
            </p:txBody>
          </p:sp>
        </p:grpSp>
        <p:sp>
          <p:nvSpPr>
            <p:cNvPr id="36" name="文本框 59"/>
            <p:cNvSpPr txBox="1"/>
            <p:nvPr/>
          </p:nvSpPr>
          <p:spPr>
            <a:xfrm>
              <a:off x="539989" y="5120307"/>
              <a:ext cx="7056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3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30620" y="3749533"/>
            <a:ext cx="3689383" cy="1015663"/>
            <a:chOff x="4358653" y="3582332"/>
            <a:chExt cx="5018507" cy="109395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388970" y="3582332"/>
              <a:ext cx="4988190" cy="1093955"/>
              <a:chOff x="8058657" y="3426533"/>
              <a:chExt cx="4988190" cy="1093955"/>
            </a:xfrm>
          </p:grpSpPr>
          <p:sp>
            <p:nvSpPr>
              <p:cNvPr id="12" name="原创设计师QQ598969553          _12"/>
              <p:cNvSpPr/>
              <p:nvPr/>
            </p:nvSpPr>
            <p:spPr>
              <a:xfrm flipV="1">
                <a:off x="8058657" y="3442929"/>
                <a:ext cx="622701" cy="669749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  <p:sp>
            <p:nvSpPr>
              <p:cNvPr id="13" name="原创设计师QQ598969553          _13"/>
              <p:cNvSpPr txBox="1"/>
              <p:nvPr/>
            </p:nvSpPr>
            <p:spPr>
              <a:xfrm>
                <a:off x="8786642" y="3426533"/>
                <a:ext cx="4260205" cy="10939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Сведения БТИ предоставляются по территориальному(</a:t>
                </a:r>
                <a:r>
                  <a:rPr lang="ru-RU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ым</a:t>
                </a: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образованию(ям), в котором (которых) молодой ученый и члены его семьи проживали до передачи Росреестру полномочий</a:t>
                </a:r>
                <a:endParaRPr lang="ru-RU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文本框 59"/>
            <p:cNvSpPr txBox="1"/>
            <p:nvPr/>
          </p:nvSpPr>
          <p:spPr>
            <a:xfrm>
              <a:off x="4358653" y="3647951"/>
              <a:ext cx="705659" cy="497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855754" y="3460610"/>
            <a:ext cx="4182287" cy="1475660"/>
            <a:chOff x="8240853" y="4936784"/>
            <a:chExt cx="5994600" cy="1967546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8347653" y="4936784"/>
              <a:ext cx="5887800" cy="1967546"/>
              <a:chOff x="4320707" y="4936784"/>
              <a:chExt cx="5887800" cy="1967546"/>
            </a:xfrm>
          </p:grpSpPr>
          <p:sp>
            <p:nvSpPr>
              <p:cNvPr id="43" name="原创设计师QQ598969553          _11"/>
              <p:cNvSpPr txBox="1"/>
              <p:nvPr/>
            </p:nvSpPr>
            <p:spPr>
              <a:xfrm>
                <a:off x="5060063" y="4936784"/>
                <a:ext cx="5148444" cy="196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молодой ученый и (или) члены его семьи не проживали на территории Российской Федерации до передачи </a:t>
                </a:r>
                <a:r>
                  <a:rPr lang="ru-RU" sz="12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Росреестру</a:t>
                </a: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полномочий по регистрации прав на недвижимое имущество и сделок с ним, предоставляются сведения о въезде на территорию Российской Федерации и получении гражданства Российской Федерации </a:t>
                </a:r>
                <a:endPara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原创设计师QQ598969553          _10"/>
              <p:cNvSpPr/>
              <p:nvPr/>
            </p:nvSpPr>
            <p:spPr>
              <a:xfrm flipV="1">
                <a:off x="4320707" y="5120307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42" name="文本框 59"/>
            <p:cNvSpPr txBox="1"/>
            <p:nvPr/>
          </p:nvSpPr>
          <p:spPr>
            <a:xfrm>
              <a:off x="8240853" y="5153964"/>
              <a:ext cx="7904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7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-79895" y="6192663"/>
            <a:ext cx="121179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¹ Информация о сроках передачи полномочий БТИ Росреестру на сайте Росреестра: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«Деятельность» → «Государственные услуги и функции» → «Кадастровый учет и (или) регистрация прав» → «Сведения о создании учреждений юстиции по государственной регистрации прав на недвижимое имущество и сделок с ним»</a:t>
            </a:r>
            <a:endParaRPr lang="ru-RU" sz="13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4120273" y="3390659"/>
            <a:ext cx="3771143" cy="1015663"/>
            <a:chOff x="8209576" y="4936783"/>
            <a:chExt cx="4379067" cy="135421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300811" y="4936783"/>
              <a:ext cx="4287832" cy="1354216"/>
              <a:chOff x="4273865" y="4936783"/>
              <a:chExt cx="4287832" cy="1354216"/>
            </a:xfrm>
          </p:grpSpPr>
          <p:sp>
            <p:nvSpPr>
              <p:cNvPr id="47" name="原创设计师QQ598969553          _11"/>
              <p:cNvSpPr txBox="1"/>
              <p:nvPr/>
            </p:nvSpPr>
            <p:spPr>
              <a:xfrm>
                <a:off x="4893329" y="4936783"/>
                <a:ext cx="3668368" cy="13542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 smtClean="0">
                    <a:latin typeface="Times New Roman" panose="02020603050405020304" pitchFamily="18" charset="0"/>
                  </a:rPr>
                  <a:t>Для молодых ученых (членов их семьи), родившихся после передачи </a:t>
                </a:r>
                <a:r>
                  <a:rPr lang="ru-RU" sz="1200" dirty="0" err="1" smtClean="0">
                    <a:latin typeface="Times New Roman" panose="02020603050405020304" pitchFamily="18" charset="0"/>
                  </a:rPr>
                  <a:t>Росреестру</a:t>
                </a:r>
                <a:r>
                  <a:rPr lang="ru-RU" sz="1200" dirty="0" smtClean="0">
                    <a:latin typeface="Times New Roman" panose="02020603050405020304" pitchFamily="18" charset="0"/>
                  </a:rPr>
                  <a:t> полномочий по регистрации прав на недвижимое имущество и сделок с ним, предоставление справок БТИ не требуется </a:t>
                </a:r>
                <a:endParaRPr lang="ru-RU" sz="1200" dirty="0"/>
              </a:p>
            </p:txBody>
          </p:sp>
          <p:sp>
            <p:nvSpPr>
              <p:cNvPr id="48" name="原创设计师QQ598969553          _10"/>
              <p:cNvSpPr/>
              <p:nvPr/>
            </p:nvSpPr>
            <p:spPr>
              <a:xfrm flipV="1">
                <a:off x="4273865" y="5169871"/>
                <a:ext cx="523186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46" name="文本框 59"/>
            <p:cNvSpPr txBox="1"/>
            <p:nvPr/>
          </p:nvSpPr>
          <p:spPr>
            <a:xfrm>
              <a:off x="8209576" y="5224872"/>
              <a:ext cx="7056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4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855754" y="2051560"/>
            <a:ext cx="4143438" cy="1278042"/>
            <a:chOff x="8296536" y="4936784"/>
            <a:chExt cx="5938917" cy="1704055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8347653" y="4936784"/>
              <a:ext cx="5887800" cy="1704055"/>
              <a:chOff x="4320707" y="4936784"/>
              <a:chExt cx="5887800" cy="1704055"/>
            </a:xfrm>
          </p:grpSpPr>
          <p:sp>
            <p:nvSpPr>
              <p:cNvPr id="52" name="原创设计师QQ598969553          _11"/>
              <p:cNvSpPr txBox="1"/>
              <p:nvPr/>
            </p:nvSpPr>
            <p:spPr>
              <a:xfrm>
                <a:off x="5060063" y="4936784"/>
                <a:ext cx="5148444" cy="170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Справки органов БТИ на конкретный объект недвижимости не могут быть приняты жилищной </a:t>
                </a: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комиссией (за исключением случаев отсутствия ведения органами БТИ учета сведений по субъекту права (пообъектный учет) – с предоставлением справки, подтверждающей отсутствие такого учета)</a:t>
                </a:r>
                <a:endPara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原创设计师QQ598969553          _10"/>
              <p:cNvSpPr/>
              <p:nvPr/>
            </p:nvSpPr>
            <p:spPr>
              <a:xfrm flipV="1">
                <a:off x="4320707" y="5120307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51" name="文本框 59"/>
            <p:cNvSpPr txBox="1"/>
            <p:nvPr/>
          </p:nvSpPr>
          <p:spPr>
            <a:xfrm>
              <a:off x="8296536" y="5190829"/>
              <a:ext cx="7435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6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6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845075" y="1392965"/>
            <a:ext cx="10501850" cy="1264777"/>
          </a:xfrm>
          <a:custGeom>
            <a:avLst/>
            <a:gdLst>
              <a:gd name="connsiteX0" fmla="*/ 0 w 8240253"/>
              <a:gd name="connsiteY0" fmla="*/ 344767 h 2068562"/>
              <a:gd name="connsiteX1" fmla="*/ 344767 w 8240253"/>
              <a:gd name="connsiteY1" fmla="*/ 0 h 2068562"/>
              <a:gd name="connsiteX2" fmla="*/ 7895486 w 8240253"/>
              <a:gd name="connsiteY2" fmla="*/ 0 h 2068562"/>
              <a:gd name="connsiteX3" fmla="*/ 8240253 w 8240253"/>
              <a:gd name="connsiteY3" fmla="*/ 344767 h 2068562"/>
              <a:gd name="connsiteX4" fmla="*/ 8240253 w 8240253"/>
              <a:gd name="connsiteY4" fmla="*/ 1723795 h 2068562"/>
              <a:gd name="connsiteX5" fmla="*/ 7895486 w 8240253"/>
              <a:gd name="connsiteY5" fmla="*/ 2068562 h 2068562"/>
              <a:gd name="connsiteX6" fmla="*/ 344767 w 8240253"/>
              <a:gd name="connsiteY6" fmla="*/ 2068562 h 2068562"/>
              <a:gd name="connsiteX7" fmla="*/ 0 w 8240253"/>
              <a:gd name="connsiteY7" fmla="*/ 1723795 h 2068562"/>
              <a:gd name="connsiteX8" fmla="*/ 0 w 8240253"/>
              <a:gd name="connsiteY8" fmla="*/ 344767 h 206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0253" h="2068562">
                <a:moveTo>
                  <a:pt x="0" y="344767"/>
                </a:moveTo>
                <a:cubicBezTo>
                  <a:pt x="0" y="154357"/>
                  <a:pt x="154357" y="0"/>
                  <a:pt x="344767" y="0"/>
                </a:cubicBezTo>
                <a:lnTo>
                  <a:pt x="7895486" y="0"/>
                </a:lnTo>
                <a:cubicBezTo>
                  <a:pt x="8085896" y="0"/>
                  <a:pt x="8240253" y="154357"/>
                  <a:pt x="8240253" y="344767"/>
                </a:cubicBezTo>
                <a:lnTo>
                  <a:pt x="8240253" y="1723795"/>
                </a:lnTo>
                <a:cubicBezTo>
                  <a:pt x="8240253" y="1914205"/>
                  <a:pt x="8085896" y="2068562"/>
                  <a:pt x="7895486" y="2068562"/>
                </a:cubicBezTo>
                <a:lnTo>
                  <a:pt x="344767" y="2068562"/>
                </a:lnTo>
                <a:cubicBezTo>
                  <a:pt x="154357" y="2068562"/>
                  <a:pt x="0" y="1914205"/>
                  <a:pt x="0" y="1723795"/>
                </a:cubicBezTo>
                <a:lnTo>
                  <a:pt x="0" y="344767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441" tIns="100979" rIns="412441" bIns="1009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предоставления молодым ученым социальных выплат на приобретение жилых помещений в рамках реализации мероприятий по обеспечению жильем молодых ученых комплекса процессных мероприятий «Выполнение государственных обязательств по обеспечению жильем отдельных категорий граждан» государственной программы Российской Федерации «Обеспечение доступным и комфортным жильем и коммунальными услугами граждан Российской Федерации», утвержденные постановлением Правительства Российской Федерации от 17.12.2010 № 1050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845075" y="3246928"/>
            <a:ext cx="10501850" cy="944723"/>
          </a:xfrm>
          <a:custGeom>
            <a:avLst/>
            <a:gdLst>
              <a:gd name="connsiteX0" fmla="*/ 0 w 8240253"/>
              <a:gd name="connsiteY0" fmla="*/ 185942 h 1115628"/>
              <a:gd name="connsiteX1" fmla="*/ 185942 w 8240253"/>
              <a:gd name="connsiteY1" fmla="*/ 0 h 1115628"/>
              <a:gd name="connsiteX2" fmla="*/ 8054311 w 8240253"/>
              <a:gd name="connsiteY2" fmla="*/ 0 h 1115628"/>
              <a:gd name="connsiteX3" fmla="*/ 8240253 w 8240253"/>
              <a:gd name="connsiteY3" fmla="*/ 185942 h 1115628"/>
              <a:gd name="connsiteX4" fmla="*/ 8240253 w 8240253"/>
              <a:gd name="connsiteY4" fmla="*/ 929686 h 1115628"/>
              <a:gd name="connsiteX5" fmla="*/ 8054311 w 8240253"/>
              <a:gd name="connsiteY5" fmla="*/ 1115628 h 1115628"/>
              <a:gd name="connsiteX6" fmla="*/ 185942 w 8240253"/>
              <a:gd name="connsiteY6" fmla="*/ 1115628 h 1115628"/>
              <a:gd name="connsiteX7" fmla="*/ 0 w 8240253"/>
              <a:gd name="connsiteY7" fmla="*/ 929686 h 1115628"/>
              <a:gd name="connsiteX8" fmla="*/ 0 w 8240253"/>
              <a:gd name="connsiteY8" fmla="*/ 185942 h 111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0253" h="1115628">
                <a:moveTo>
                  <a:pt x="0" y="185942"/>
                </a:moveTo>
                <a:cubicBezTo>
                  <a:pt x="0" y="83249"/>
                  <a:pt x="83249" y="0"/>
                  <a:pt x="185942" y="0"/>
                </a:cubicBezTo>
                <a:lnTo>
                  <a:pt x="8054311" y="0"/>
                </a:lnTo>
                <a:cubicBezTo>
                  <a:pt x="8157004" y="0"/>
                  <a:pt x="8240253" y="83249"/>
                  <a:pt x="8240253" y="185942"/>
                </a:cubicBezTo>
                <a:lnTo>
                  <a:pt x="8240253" y="929686"/>
                </a:lnTo>
                <a:cubicBezTo>
                  <a:pt x="8240253" y="1032379"/>
                  <a:pt x="8157004" y="1115628"/>
                  <a:pt x="8054311" y="1115628"/>
                </a:cubicBezTo>
                <a:lnTo>
                  <a:pt x="185942" y="1115628"/>
                </a:lnTo>
                <a:cubicBezTo>
                  <a:pt x="83249" y="1115628"/>
                  <a:pt x="0" y="1032379"/>
                  <a:pt x="0" y="929686"/>
                </a:cubicBezTo>
                <a:lnTo>
                  <a:pt x="0" y="18594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922" tIns="54460" rIns="365922" bIns="544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Министерства науки и высшего образования Российской Федерации «О некоторых вопросах предоставления молодым ученым научных организаций и образовательных организаций высшего образования социальных выплат на приобретение жилых помещений» от 19.04.2023 № 422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1" y="272802"/>
            <a:ext cx="9143999" cy="5309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</a:t>
            </a:fld>
            <a:endParaRPr lang="en-US"/>
          </a:p>
        </p:txBody>
      </p:sp>
      <p:sp>
        <p:nvSpPr>
          <p:cNvPr id="6" name="Полилиния 5"/>
          <p:cNvSpPr/>
          <p:nvPr/>
        </p:nvSpPr>
        <p:spPr>
          <a:xfrm>
            <a:off x="851950" y="4780837"/>
            <a:ext cx="10501850" cy="1284598"/>
          </a:xfrm>
          <a:custGeom>
            <a:avLst/>
            <a:gdLst>
              <a:gd name="connsiteX0" fmla="*/ 0 w 8240253"/>
              <a:gd name="connsiteY0" fmla="*/ 185942 h 1115628"/>
              <a:gd name="connsiteX1" fmla="*/ 185942 w 8240253"/>
              <a:gd name="connsiteY1" fmla="*/ 0 h 1115628"/>
              <a:gd name="connsiteX2" fmla="*/ 8054311 w 8240253"/>
              <a:gd name="connsiteY2" fmla="*/ 0 h 1115628"/>
              <a:gd name="connsiteX3" fmla="*/ 8240253 w 8240253"/>
              <a:gd name="connsiteY3" fmla="*/ 185942 h 1115628"/>
              <a:gd name="connsiteX4" fmla="*/ 8240253 w 8240253"/>
              <a:gd name="connsiteY4" fmla="*/ 929686 h 1115628"/>
              <a:gd name="connsiteX5" fmla="*/ 8054311 w 8240253"/>
              <a:gd name="connsiteY5" fmla="*/ 1115628 h 1115628"/>
              <a:gd name="connsiteX6" fmla="*/ 185942 w 8240253"/>
              <a:gd name="connsiteY6" fmla="*/ 1115628 h 1115628"/>
              <a:gd name="connsiteX7" fmla="*/ 0 w 8240253"/>
              <a:gd name="connsiteY7" fmla="*/ 929686 h 1115628"/>
              <a:gd name="connsiteX8" fmla="*/ 0 w 8240253"/>
              <a:gd name="connsiteY8" fmla="*/ 185942 h 111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0253" h="1115628">
                <a:moveTo>
                  <a:pt x="0" y="185942"/>
                </a:moveTo>
                <a:cubicBezTo>
                  <a:pt x="0" y="83249"/>
                  <a:pt x="83249" y="0"/>
                  <a:pt x="185942" y="0"/>
                </a:cubicBezTo>
                <a:lnTo>
                  <a:pt x="8054311" y="0"/>
                </a:lnTo>
                <a:cubicBezTo>
                  <a:pt x="8157004" y="0"/>
                  <a:pt x="8240253" y="83249"/>
                  <a:pt x="8240253" y="185942"/>
                </a:cubicBezTo>
                <a:lnTo>
                  <a:pt x="8240253" y="929686"/>
                </a:lnTo>
                <a:cubicBezTo>
                  <a:pt x="8240253" y="1032379"/>
                  <a:pt x="8157004" y="1115628"/>
                  <a:pt x="8054311" y="1115628"/>
                </a:cubicBezTo>
                <a:lnTo>
                  <a:pt x="185942" y="1115628"/>
                </a:lnTo>
                <a:cubicBezTo>
                  <a:pt x="83249" y="1115628"/>
                  <a:pt x="0" y="1032379"/>
                  <a:pt x="0" y="929686"/>
                </a:cubicBezTo>
                <a:lnTo>
                  <a:pt x="0" y="18594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922" tIns="54460" rIns="365922" bIns="54460" numCol="1" spcCol="1270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21.03.2006 № 153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выпуска и реализации государственных жилищных сертификатов в рамках реализации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Российской Федерации «Обеспечение доступным и комфортным жильем и коммунальными услугами граждан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379389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675830" y="2140922"/>
            <a:ext cx="2362395" cy="3110158"/>
            <a:chOff x="654965" y="2022414"/>
            <a:chExt cx="2362395" cy="311015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54965" y="3527310"/>
              <a:ext cx="2362395" cy="1605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654965" y="2022414"/>
              <a:ext cx="2362395" cy="2584526"/>
              <a:chOff x="835301" y="1342390"/>
              <a:chExt cx="2362395" cy="2584526"/>
            </a:xfrm>
          </p:grpSpPr>
          <p:sp>
            <p:nvSpPr>
              <p:cNvPr id="6" name="Shape 335">
                <a:extLst>
                  <a:ext uri="{FF2B5EF4-FFF2-40B4-BE49-F238E27FC236}">
                    <a16:creationId xmlns:a16="http://schemas.microsoft.com/office/drawing/2014/main" id="{50BDB279-6B96-FE4A-B8DE-9C698304A4B2}"/>
                  </a:ext>
                </a:extLst>
              </p:cNvPr>
              <p:cNvSpPr/>
              <p:nvPr/>
            </p:nvSpPr>
            <p:spPr>
              <a:xfrm>
                <a:off x="1092463" y="3372918"/>
                <a:ext cx="1848071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000">
                    <a:solidFill>
                      <a:srgbClr val="FAF9F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/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Смотреть </a:t>
                </a:r>
                <a:r>
                  <a:rPr lang="ru-RU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слайд </a:t>
                </a:r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  <a:p>
                <a:pPr algn="ctr"/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документ </a:t>
                </a:r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11)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Shape 373">
                <a:extLst>
                  <a:ext uri="{FF2B5EF4-FFF2-40B4-BE49-F238E27FC236}">
                    <a16:creationId xmlns:a16="http://schemas.microsoft.com/office/drawing/2014/main" id="{F86A76E5-864D-0242-85D8-4DC40346000B}"/>
                  </a:ext>
                </a:extLst>
              </p:cNvPr>
              <p:cNvSpPr/>
              <p:nvPr/>
            </p:nvSpPr>
            <p:spPr>
              <a:xfrm>
                <a:off x="835301" y="1342390"/>
                <a:ext cx="2362395" cy="1292662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2000">
                    <a:solidFill>
                      <a:srgbClr val="828589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/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Документ, подтверждающий количество граждан, зарегистрированных в жилом помещении (выписка из домовой книги, копия поквартирной карточки и т.п.)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3494746" y="3645818"/>
            <a:ext cx="2362395" cy="1605262"/>
            <a:chOff x="3511580" y="2140922"/>
            <a:chExt cx="2362395" cy="1605262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511580" y="2140922"/>
              <a:ext cx="2362395" cy="160526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hape 340">
              <a:extLst>
                <a:ext uri="{FF2B5EF4-FFF2-40B4-BE49-F238E27FC236}">
                  <a16:creationId xmlns:a16="http://schemas.microsoft.com/office/drawing/2014/main" id="{FA8427AD-78E8-6343-8066-CDB2B331E23F}"/>
                </a:ext>
              </a:extLst>
            </p:cNvPr>
            <p:cNvSpPr/>
            <p:nvPr/>
          </p:nvSpPr>
          <p:spPr>
            <a:xfrm>
              <a:off x="3511580" y="2666554"/>
              <a:ext cx="2362395" cy="513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Смотреть слайд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Shape 376">
            <a:extLst>
              <a:ext uri="{FF2B5EF4-FFF2-40B4-BE49-F238E27FC236}">
                <a16:creationId xmlns:a16="http://schemas.microsoft.com/office/drawing/2014/main" id="{CFDAA203-C085-1244-9EBE-C1C583C109ED}"/>
              </a:ext>
            </a:extLst>
          </p:cNvPr>
          <p:cNvSpPr/>
          <p:nvPr/>
        </p:nvSpPr>
        <p:spPr>
          <a:xfrm>
            <a:off x="3494746" y="2231497"/>
            <a:ext cx="2362395" cy="1077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Копии документов, подтверждающих родственные отношения членов семьи, проживающих совместно с молодым ученым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408235" y="3645818"/>
            <a:ext cx="2362395" cy="1605262"/>
            <a:chOff x="6408234" y="2143592"/>
            <a:chExt cx="2362395" cy="160526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408234" y="2143592"/>
              <a:ext cx="2362395" cy="16052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hape 345">
              <a:extLst>
                <a:ext uri="{FF2B5EF4-FFF2-40B4-BE49-F238E27FC236}">
                  <a16:creationId xmlns:a16="http://schemas.microsoft.com/office/drawing/2014/main" id="{0EED5BB8-9D1E-BF4E-A9D8-1EA246A535FC}"/>
                </a:ext>
              </a:extLst>
            </p:cNvPr>
            <p:cNvSpPr/>
            <p:nvPr/>
          </p:nvSpPr>
          <p:spPr>
            <a:xfrm>
              <a:off x="6408235" y="2565573"/>
              <a:ext cx="2358960" cy="617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Смотреть слайд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Shape 379">
            <a:extLst>
              <a:ext uri="{FF2B5EF4-FFF2-40B4-BE49-F238E27FC236}">
                <a16:creationId xmlns:a16="http://schemas.microsoft.com/office/drawing/2014/main" id="{E76C2DBD-40ED-EC40-8B09-510B6E7F7CDA}"/>
              </a:ext>
            </a:extLst>
          </p:cNvPr>
          <p:cNvSpPr/>
          <p:nvPr/>
        </p:nvSpPr>
        <p:spPr>
          <a:xfrm>
            <a:off x="6330496" y="2248644"/>
            <a:ext cx="2362395" cy="1077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Копии документов, подтверждающих право пользования жилым помещением, занимаемым молодым ученым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444958" y="3645818"/>
            <a:ext cx="2362395" cy="1605262"/>
            <a:chOff x="9408218" y="2143592"/>
            <a:chExt cx="2362395" cy="160526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9408218" y="2143592"/>
              <a:ext cx="2362395" cy="160526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hape 350">
              <a:extLst>
                <a:ext uri="{FF2B5EF4-FFF2-40B4-BE49-F238E27FC236}">
                  <a16:creationId xmlns:a16="http://schemas.microsoft.com/office/drawing/2014/main" id="{0EE5F6EB-54D8-0240-9C7C-C4837D85B8B1}"/>
                </a:ext>
              </a:extLst>
            </p:cNvPr>
            <p:cNvSpPr/>
            <p:nvPr/>
          </p:nvSpPr>
          <p:spPr>
            <a:xfrm>
              <a:off x="9408218" y="2565573"/>
              <a:ext cx="2362395" cy="595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Смотреть слайд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Shape 382">
            <a:extLst>
              <a:ext uri="{FF2B5EF4-FFF2-40B4-BE49-F238E27FC236}">
                <a16:creationId xmlns:a16="http://schemas.microsoft.com/office/drawing/2014/main" id="{99DDB2FA-C249-AE4C-ADC1-C0074CA20A72}"/>
              </a:ext>
            </a:extLst>
          </p:cNvPr>
          <p:cNvSpPr/>
          <p:nvPr/>
        </p:nvSpPr>
        <p:spPr>
          <a:xfrm>
            <a:off x="9092186" y="2140922"/>
            <a:ext cx="3067940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Единого государственного реестра недвижимости об основных характеристиках объекта недвижимости в отношении помещения, занимаемого молодым ученым, находящегося в частной собственности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24002" y="155295"/>
            <a:ext cx="97051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предыдущих мест жительства за последние пять лет в случае, если молодой ученый и члены его семьи, проживающие совместно с ним, зарегистрированы по новому месту жительства в жилом помещении менее пяти лет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«и»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675830" y="155295"/>
            <a:ext cx="777149" cy="755675"/>
            <a:chOff x="414475" y="1253176"/>
            <a:chExt cx="724494" cy="724494"/>
          </a:xfrm>
        </p:grpSpPr>
        <p:sp>
          <p:nvSpPr>
            <p:cNvPr id="45" name="Donut 40"/>
            <p:cNvSpPr/>
            <p:nvPr/>
          </p:nvSpPr>
          <p:spPr>
            <a:xfrm>
              <a:off x="414475" y="1253176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676063" y="1346944"/>
              <a:ext cx="199177" cy="525101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1551397" y="140020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документам относятся: </a:t>
            </a: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96;p47">
            <a:extLst>
              <a:ext uri="{FF2B5EF4-FFF2-40B4-BE49-F238E27FC236}">
                <a16:creationId xmlns:a16="http://schemas.microsoft.com/office/drawing/2014/main" id="{755B7967-4F22-422F-91DB-2FC4EEE982C4}"/>
              </a:ext>
            </a:extLst>
          </p:cNvPr>
          <p:cNvSpPr/>
          <p:nvPr/>
        </p:nvSpPr>
        <p:spPr>
          <a:xfrm flipH="1">
            <a:off x="3642357" y="2658342"/>
            <a:ext cx="904533" cy="595518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49462" y="1954079"/>
            <a:ext cx="843778" cy="774651"/>
            <a:chOff x="3249462" y="1954079"/>
            <a:chExt cx="843778" cy="774651"/>
          </a:xfrm>
        </p:grpSpPr>
        <p:sp>
          <p:nvSpPr>
            <p:cNvPr id="4" name="Google Shape;1794;p47">
              <a:extLst>
                <a:ext uri="{FF2B5EF4-FFF2-40B4-BE49-F238E27FC236}">
                  <a16:creationId xmlns:a16="http://schemas.microsoft.com/office/drawing/2014/main" id="{FBD9FAD2-8DC9-4672-AD8A-088E5C9157DA}"/>
                </a:ext>
              </a:extLst>
            </p:cNvPr>
            <p:cNvSpPr/>
            <p:nvPr/>
          </p:nvSpPr>
          <p:spPr>
            <a:xfrm flipH="1">
              <a:off x="3305081" y="2024434"/>
              <a:ext cx="788159" cy="704296"/>
            </a:xfrm>
            <a:custGeom>
              <a:avLst/>
              <a:gdLst/>
              <a:ahLst/>
              <a:cxnLst/>
              <a:rect l="l" t="t" r="r" b="b"/>
              <a:pathLst>
                <a:path w="23623" h="21813" extrusionOk="0">
                  <a:moveTo>
                    <a:pt x="19050" y="21812"/>
                  </a:moveTo>
                  <a:lnTo>
                    <a:pt x="4572" y="21812"/>
                  </a:lnTo>
                  <a:cubicBezTo>
                    <a:pt x="2048" y="21812"/>
                    <a:pt x="0" y="19764"/>
                    <a:pt x="0" y="17240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50" y="0"/>
                  </a:lnTo>
                  <a:cubicBezTo>
                    <a:pt x="21574" y="0"/>
                    <a:pt x="23622" y="2048"/>
                    <a:pt x="23622" y="4572"/>
                  </a:cubicBezTo>
                  <a:lnTo>
                    <a:pt x="23622" y="17240"/>
                  </a:lnTo>
                  <a:cubicBezTo>
                    <a:pt x="23622" y="19764"/>
                    <a:pt x="21574" y="21812"/>
                    <a:pt x="19050" y="21812"/>
                  </a:cubicBezTo>
                  <a:close/>
                </a:path>
              </a:pathLst>
            </a:custGeom>
            <a:solidFill>
              <a:srgbClr val="2B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Google Shape;1795;p47">
              <a:extLst>
                <a:ext uri="{FF2B5EF4-FFF2-40B4-BE49-F238E27FC236}">
                  <a16:creationId xmlns:a16="http://schemas.microsoft.com/office/drawing/2014/main" id="{A0BE7660-A7D0-4E87-94C4-E764F930BC59}"/>
                </a:ext>
              </a:extLst>
            </p:cNvPr>
            <p:cNvSpPr/>
            <p:nvPr/>
          </p:nvSpPr>
          <p:spPr>
            <a:xfrm flipH="1">
              <a:off x="3249462" y="1954079"/>
              <a:ext cx="788560" cy="704296"/>
            </a:xfrm>
            <a:custGeom>
              <a:avLst/>
              <a:gdLst/>
              <a:ahLst/>
              <a:cxnLst/>
              <a:rect l="l" t="t" r="r" b="b"/>
              <a:pathLst>
                <a:path w="23635" h="21813" fill="none" extrusionOk="0">
                  <a:moveTo>
                    <a:pt x="19062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62" y="0"/>
                  </a:lnTo>
                  <a:cubicBezTo>
                    <a:pt x="21586" y="0"/>
                    <a:pt x="23634" y="2048"/>
                    <a:pt x="23634" y="4572"/>
                  </a:cubicBezTo>
                  <a:lnTo>
                    <a:pt x="23634" y="17241"/>
                  </a:lnTo>
                  <a:cubicBezTo>
                    <a:pt x="23634" y="19765"/>
                    <a:pt x="21586" y="21813"/>
                    <a:pt x="19062" y="21813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Google Shape;1798;p47">
              <a:extLst>
                <a:ext uri="{FF2B5EF4-FFF2-40B4-BE49-F238E27FC236}">
                  <a16:creationId xmlns:a16="http://schemas.microsoft.com/office/drawing/2014/main" id="{CDDD662B-9B2F-4BA1-A5A5-D53506DBC0A0}"/>
                </a:ext>
              </a:extLst>
            </p:cNvPr>
            <p:cNvGrpSpPr/>
            <p:nvPr/>
          </p:nvGrpSpPr>
          <p:grpSpPr>
            <a:xfrm>
              <a:off x="3448518" y="2117302"/>
              <a:ext cx="390446" cy="377851"/>
              <a:chOff x="899850" y="4992125"/>
              <a:chExt cx="481825" cy="481825"/>
            </a:xfrm>
          </p:grpSpPr>
          <p:sp>
            <p:nvSpPr>
              <p:cNvPr id="8" name="Google Shape;1799;p47">
                <a:extLst>
                  <a:ext uri="{FF2B5EF4-FFF2-40B4-BE49-F238E27FC236}">
                    <a16:creationId xmlns:a16="http://schemas.microsoft.com/office/drawing/2014/main" id="{63B7B791-8D65-4478-BE38-E377E96617B7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Google Shape;1800;p47">
                <a:extLst>
                  <a:ext uri="{FF2B5EF4-FFF2-40B4-BE49-F238E27FC236}">
                    <a16:creationId xmlns:a16="http://schemas.microsoft.com/office/drawing/2014/main" id="{A82A0724-C21D-4B83-BAC5-41EE6EA1C332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Google Shape;1801;p47">
                <a:extLst>
                  <a:ext uri="{FF2B5EF4-FFF2-40B4-BE49-F238E27FC236}">
                    <a16:creationId xmlns:a16="http://schemas.microsoft.com/office/drawing/2014/main" id="{4BA76FA6-60B7-4DFA-A81F-293E2CFDB83F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Google Shape;1805;p47">
            <a:extLst>
              <a:ext uri="{FF2B5EF4-FFF2-40B4-BE49-F238E27FC236}">
                <a16:creationId xmlns:a16="http://schemas.microsoft.com/office/drawing/2014/main" id="{1079DE0A-D5C1-4979-A3A3-2CAF588E6027}"/>
              </a:ext>
            </a:extLst>
          </p:cNvPr>
          <p:cNvSpPr/>
          <p:nvPr/>
        </p:nvSpPr>
        <p:spPr>
          <a:xfrm>
            <a:off x="6899201" y="2588033"/>
            <a:ext cx="904533" cy="595518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86008" y="1954079"/>
            <a:ext cx="843777" cy="774651"/>
            <a:chOff x="7386008" y="1954079"/>
            <a:chExt cx="843777" cy="774651"/>
          </a:xfrm>
        </p:grpSpPr>
        <p:sp>
          <p:nvSpPr>
            <p:cNvPr id="11" name="Google Shape;1803;p47">
              <a:extLst>
                <a:ext uri="{FF2B5EF4-FFF2-40B4-BE49-F238E27FC236}">
                  <a16:creationId xmlns:a16="http://schemas.microsoft.com/office/drawing/2014/main" id="{38BD6998-18AD-4DF8-8336-554F9A6740EA}"/>
                </a:ext>
              </a:extLst>
            </p:cNvPr>
            <p:cNvSpPr/>
            <p:nvPr/>
          </p:nvSpPr>
          <p:spPr>
            <a:xfrm>
              <a:off x="7386008" y="2024434"/>
              <a:ext cx="788159" cy="704296"/>
            </a:xfrm>
            <a:custGeom>
              <a:avLst/>
              <a:gdLst/>
              <a:ahLst/>
              <a:cxnLst/>
              <a:rect l="l" t="t" r="r" b="b"/>
              <a:pathLst>
                <a:path w="23623" h="21813" extrusionOk="0">
                  <a:moveTo>
                    <a:pt x="19050" y="21812"/>
                  </a:moveTo>
                  <a:lnTo>
                    <a:pt x="4572" y="21812"/>
                  </a:lnTo>
                  <a:cubicBezTo>
                    <a:pt x="2048" y="21812"/>
                    <a:pt x="0" y="19764"/>
                    <a:pt x="0" y="17240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50" y="0"/>
                  </a:lnTo>
                  <a:cubicBezTo>
                    <a:pt x="21574" y="0"/>
                    <a:pt x="23622" y="2048"/>
                    <a:pt x="23622" y="4572"/>
                  </a:cubicBezTo>
                  <a:lnTo>
                    <a:pt x="23622" y="17240"/>
                  </a:lnTo>
                  <a:cubicBezTo>
                    <a:pt x="23622" y="19764"/>
                    <a:pt x="21574" y="21812"/>
                    <a:pt x="19050" y="2181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Google Shape;1804;p47">
              <a:extLst>
                <a:ext uri="{FF2B5EF4-FFF2-40B4-BE49-F238E27FC236}">
                  <a16:creationId xmlns:a16="http://schemas.microsoft.com/office/drawing/2014/main" id="{9D998697-2D4D-451E-B260-1FA6512BF038}"/>
                </a:ext>
              </a:extLst>
            </p:cNvPr>
            <p:cNvSpPr/>
            <p:nvPr/>
          </p:nvSpPr>
          <p:spPr>
            <a:xfrm>
              <a:off x="7441225" y="1954079"/>
              <a:ext cx="788560" cy="704296"/>
            </a:xfrm>
            <a:custGeom>
              <a:avLst/>
              <a:gdLst/>
              <a:ahLst/>
              <a:cxnLst/>
              <a:rect l="l" t="t" r="r" b="b"/>
              <a:pathLst>
                <a:path w="23635" h="21813" fill="none" extrusionOk="0">
                  <a:moveTo>
                    <a:pt x="19062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62" y="0"/>
                  </a:lnTo>
                  <a:cubicBezTo>
                    <a:pt x="21586" y="0"/>
                    <a:pt x="23634" y="2048"/>
                    <a:pt x="23634" y="4572"/>
                  </a:cubicBezTo>
                  <a:lnTo>
                    <a:pt x="23634" y="17241"/>
                  </a:lnTo>
                  <a:cubicBezTo>
                    <a:pt x="23634" y="19765"/>
                    <a:pt x="21586" y="21813"/>
                    <a:pt x="19062" y="21813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oogle Shape;1807;p47">
              <a:extLst>
                <a:ext uri="{FF2B5EF4-FFF2-40B4-BE49-F238E27FC236}">
                  <a16:creationId xmlns:a16="http://schemas.microsoft.com/office/drawing/2014/main" id="{533B1739-DCA5-4A5E-B569-F5326D32631C}"/>
                </a:ext>
              </a:extLst>
            </p:cNvPr>
            <p:cNvGrpSpPr/>
            <p:nvPr/>
          </p:nvGrpSpPr>
          <p:grpSpPr>
            <a:xfrm>
              <a:off x="7640285" y="2117308"/>
              <a:ext cx="390446" cy="377851"/>
              <a:chOff x="1492675" y="4992125"/>
              <a:chExt cx="481825" cy="481825"/>
            </a:xfrm>
          </p:grpSpPr>
          <p:sp>
            <p:nvSpPr>
              <p:cNvPr id="15" name="Google Shape;1808;p47">
                <a:extLst>
                  <a:ext uri="{FF2B5EF4-FFF2-40B4-BE49-F238E27FC236}">
                    <a16:creationId xmlns:a16="http://schemas.microsoft.com/office/drawing/2014/main" id="{B99ABD45-AF84-4FEF-AC8B-79B72A9EFA70}"/>
                  </a:ext>
                </a:extLst>
              </p:cNvPr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Google Shape;1809;p47">
                <a:extLst>
                  <a:ext uri="{FF2B5EF4-FFF2-40B4-BE49-F238E27FC236}">
                    <a16:creationId xmlns:a16="http://schemas.microsoft.com/office/drawing/2014/main" id="{2F32ED86-0E6D-47AA-A098-199CEE319393}"/>
                  </a:ext>
                </a:extLst>
              </p:cNvPr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Google Shape;1813;p47">
            <a:extLst>
              <a:ext uri="{FF2B5EF4-FFF2-40B4-BE49-F238E27FC236}">
                <a16:creationId xmlns:a16="http://schemas.microsoft.com/office/drawing/2014/main" id="{D101F2E6-64B2-4B5C-B58F-1F12BAAEC2C6}"/>
              </a:ext>
            </a:extLst>
          </p:cNvPr>
          <p:cNvSpPr/>
          <p:nvPr/>
        </p:nvSpPr>
        <p:spPr>
          <a:xfrm>
            <a:off x="6315154" y="4549799"/>
            <a:ext cx="1198105" cy="1243712"/>
          </a:xfrm>
          <a:custGeom>
            <a:avLst/>
            <a:gdLst/>
            <a:ahLst/>
            <a:cxnLst/>
            <a:rect l="l" t="t" r="r" b="b"/>
            <a:pathLst>
              <a:path w="35910" h="40732" fill="none" extrusionOk="0">
                <a:moveTo>
                  <a:pt x="1" y="1"/>
                </a:moveTo>
                <a:lnTo>
                  <a:pt x="1" y="35588"/>
                </a:lnTo>
                <a:cubicBezTo>
                  <a:pt x="1" y="38434"/>
                  <a:pt x="2311" y="40732"/>
                  <a:pt x="5156" y="40732"/>
                </a:cubicBezTo>
                <a:lnTo>
                  <a:pt x="29421" y="40732"/>
                </a:lnTo>
                <a:cubicBezTo>
                  <a:pt x="33005" y="40732"/>
                  <a:pt x="35910" y="37827"/>
                  <a:pt x="35910" y="34243"/>
                </a:cubicBezTo>
                <a:lnTo>
                  <a:pt x="35910" y="27266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499214" y="2279186"/>
            <a:ext cx="2524493" cy="2449198"/>
            <a:chOff x="4401518" y="2076983"/>
            <a:chExt cx="3365990" cy="3265597"/>
          </a:xfrm>
        </p:grpSpPr>
        <p:sp>
          <p:nvSpPr>
            <p:cNvPr id="21" name="Google Shape;1758;p47">
              <a:extLst>
                <a:ext uri="{FF2B5EF4-FFF2-40B4-BE49-F238E27FC236}">
                  <a16:creationId xmlns:a16="http://schemas.microsoft.com/office/drawing/2014/main" id="{55EACDDA-3740-425C-A85F-39C3254CEFD2}"/>
                </a:ext>
              </a:extLst>
            </p:cNvPr>
            <p:cNvSpPr/>
            <p:nvPr/>
          </p:nvSpPr>
          <p:spPr>
            <a:xfrm>
              <a:off x="4598011" y="2315311"/>
              <a:ext cx="1422732" cy="2289168"/>
            </a:xfrm>
            <a:custGeom>
              <a:avLst/>
              <a:gdLst/>
              <a:ahLst/>
              <a:cxnLst/>
              <a:rect l="l" t="t" r="r" b="b"/>
              <a:pathLst>
                <a:path w="31982" h="53174" extrusionOk="0">
                  <a:moveTo>
                    <a:pt x="763" y="21479"/>
                  </a:moveTo>
                  <a:lnTo>
                    <a:pt x="20670" y="1215"/>
                  </a:lnTo>
                  <a:cubicBezTo>
                    <a:pt x="21849" y="0"/>
                    <a:pt x="23909" y="548"/>
                    <a:pt x="24337" y="2191"/>
                  </a:cubicBezTo>
                  <a:lnTo>
                    <a:pt x="31791" y="30528"/>
                  </a:lnTo>
                  <a:cubicBezTo>
                    <a:pt x="31981" y="31290"/>
                    <a:pt x="31755" y="32100"/>
                    <a:pt x="31195" y="32647"/>
                  </a:cubicBezTo>
                  <a:lnTo>
                    <a:pt x="11288" y="52019"/>
                  </a:lnTo>
                  <a:cubicBezTo>
                    <a:pt x="10097" y="53174"/>
                    <a:pt x="8097" y="52626"/>
                    <a:pt x="7657" y="51019"/>
                  </a:cubicBezTo>
                  <a:lnTo>
                    <a:pt x="203" y="23587"/>
                  </a:lnTo>
                  <a:cubicBezTo>
                    <a:pt x="1" y="22837"/>
                    <a:pt x="215" y="22039"/>
                    <a:pt x="763" y="21479"/>
                  </a:cubicBezTo>
                  <a:close/>
                </a:path>
              </a:pathLst>
            </a:custGeom>
            <a:solidFill>
              <a:srgbClr val="2B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Google Shape;1759;p47">
              <a:extLst>
                <a:ext uri="{FF2B5EF4-FFF2-40B4-BE49-F238E27FC236}">
                  <a16:creationId xmlns:a16="http://schemas.microsoft.com/office/drawing/2014/main" id="{DB9B250C-E67F-41E1-998F-1B102CA8F674}"/>
                </a:ext>
              </a:extLst>
            </p:cNvPr>
            <p:cNvSpPr/>
            <p:nvPr/>
          </p:nvSpPr>
          <p:spPr>
            <a:xfrm>
              <a:off x="4426964" y="2289180"/>
              <a:ext cx="1422688" cy="2289168"/>
            </a:xfrm>
            <a:custGeom>
              <a:avLst/>
              <a:gdLst/>
              <a:ahLst/>
              <a:cxnLst/>
              <a:rect l="l" t="t" r="r" b="b"/>
              <a:pathLst>
                <a:path w="31981" h="53174" fill="none" extrusionOk="0">
                  <a:moveTo>
                    <a:pt x="750" y="21479"/>
                  </a:moveTo>
                  <a:lnTo>
                    <a:pt x="20657" y="1215"/>
                  </a:lnTo>
                  <a:cubicBezTo>
                    <a:pt x="21848" y="0"/>
                    <a:pt x="23896" y="548"/>
                    <a:pt x="24325" y="2191"/>
                  </a:cubicBezTo>
                  <a:lnTo>
                    <a:pt x="31778" y="30540"/>
                  </a:lnTo>
                  <a:cubicBezTo>
                    <a:pt x="31980" y="31302"/>
                    <a:pt x="31754" y="32111"/>
                    <a:pt x="31183" y="32659"/>
                  </a:cubicBezTo>
                  <a:lnTo>
                    <a:pt x="11275" y="52019"/>
                  </a:lnTo>
                  <a:cubicBezTo>
                    <a:pt x="10085" y="53173"/>
                    <a:pt x="8084" y="52626"/>
                    <a:pt x="7656" y="51030"/>
                  </a:cubicBezTo>
                  <a:lnTo>
                    <a:pt x="203" y="23586"/>
                  </a:lnTo>
                  <a:cubicBezTo>
                    <a:pt x="0" y="22836"/>
                    <a:pt x="203" y="22039"/>
                    <a:pt x="750" y="21479"/>
                  </a:cubicBezTo>
                  <a:close/>
                </a:path>
              </a:pathLst>
            </a:custGeom>
            <a:noFill/>
            <a:ln w="11300" cap="flat" cmpd="sng">
              <a:solidFill>
                <a:schemeClr val="bg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1760;p47">
              <a:extLst>
                <a:ext uri="{FF2B5EF4-FFF2-40B4-BE49-F238E27FC236}">
                  <a16:creationId xmlns:a16="http://schemas.microsoft.com/office/drawing/2014/main" id="{4855BB7A-65AB-4788-9AFC-DCE644C3E751}"/>
                </a:ext>
              </a:extLst>
            </p:cNvPr>
            <p:cNvSpPr/>
            <p:nvPr/>
          </p:nvSpPr>
          <p:spPr>
            <a:xfrm>
              <a:off x="4910253" y="3222386"/>
              <a:ext cx="325767" cy="744515"/>
            </a:xfrm>
            <a:custGeom>
              <a:avLst/>
              <a:gdLst/>
              <a:ahLst/>
              <a:cxnLst/>
              <a:rect l="l" t="t" r="r" b="b"/>
              <a:pathLst>
                <a:path w="7323" h="17294" extrusionOk="0">
                  <a:moveTo>
                    <a:pt x="2772" y="1942"/>
                  </a:moveTo>
                  <a:cubicBezTo>
                    <a:pt x="3111" y="1942"/>
                    <a:pt x="3447" y="2188"/>
                    <a:pt x="3774" y="2682"/>
                  </a:cubicBezTo>
                  <a:cubicBezTo>
                    <a:pt x="4310" y="3480"/>
                    <a:pt x="4834" y="4956"/>
                    <a:pt x="5358" y="7100"/>
                  </a:cubicBezTo>
                  <a:cubicBezTo>
                    <a:pt x="5870" y="9231"/>
                    <a:pt x="6108" y="10957"/>
                    <a:pt x="6084" y="12291"/>
                  </a:cubicBezTo>
                  <a:cubicBezTo>
                    <a:pt x="6060" y="13600"/>
                    <a:pt x="5763" y="14529"/>
                    <a:pt x="5203" y="15041"/>
                  </a:cubicBezTo>
                  <a:cubicBezTo>
                    <a:pt x="4984" y="15241"/>
                    <a:pt x="4767" y="15341"/>
                    <a:pt x="4552" y="15341"/>
                  </a:cubicBezTo>
                  <a:cubicBezTo>
                    <a:pt x="4215" y="15341"/>
                    <a:pt x="3882" y="15098"/>
                    <a:pt x="3548" y="14612"/>
                  </a:cubicBezTo>
                  <a:cubicBezTo>
                    <a:pt x="3012" y="13803"/>
                    <a:pt x="2488" y="12326"/>
                    <a:pt x="1976" y="10195"/>
                  </a:cubicBezTo>
                  <a:cubicBezTo>
                    <a:pt x="1465" y="8064"/>
                    <a:pt x="1214" y="6326"/>
                    <a:pt x="1238" y="5016"/>
                  </a:cubicBezTo>
                  <a:cubicBezTo>
                    <a:pt x="1262" y="3682"/>
                    <a:pt x="1560" y="2754"/>
                    <a:pt x="2119" y="2242"/>
                  </a:cubicBezTo>
                  <a:cubicBezTo>
                    <a:pt x="2337" y="2042"/>
                    <a:pt x="2555" y="1942"/>
                    <a:pt x="2772" y="1942"/>
                  </a:cubicBezTo>
                  <a:close/>
                  <a:moveTo>
                    <a:pt x="2949" y="0"/>
                  </a:moveTo>
                  <a:cubicBezTo>
                    <a:pt x="2548" y="0"/>
                    <a:pt x="2136" y="192"/>
                    <a:pt x="1715" y="575"/>
                  </a:cubicBezTo>
                  <a:cubicBezTo>
                    <a:pt x="810" y="1408"/>
                    <a:pt x="298" y="2730"/>
                    <a:pt x="143" y="4552"/>
                  </a:cubicBezTo>
                  <a:cubicBezTo>
                    <a:pt x="0" y="6361"/>
                    <a:pt x="250" y="8576"/>
                    <a:pt x="881" y="11207"/>
                  </a:cubicBezTo>
                  <a:cubicBezTo>
                    <a:pt x="1512" y="13815"/>
                    <a:pt x="2227" y="15601"/>
                    <a:pt x="3036" y="16553"/>
                  </a:cubicBezTo>
                  <a:cubicBezTo>
                    <a:pt x="3466" y="17046"/>
                    <a:pt x="3908" y="17294"/>
                    <a:pt x="4365" y="17294"/>
                  </a:cubicBezTo>
                  <a:cubicBezTo>
                    <a:pt x="4769" y="17294"/>
                    <a:pt x="5183" y="17099"/>
                    <a:pt x="5608" y="16708"/>
                  </a:cubicBezTo>
                  <a:cubicBezTo>
                    <a:pt x="6513" y="15886"/>
                    <a:pt x="7025" y="14565"/>
                    <a:pt x="7168" y="12755"/>
                  </a:cubicBezTo>
                  <a:cubicBezTo>
                    <a:pt x="7322" y="10933"/>
                    <a:pt x="7072" y="8707"/>
                    <a:pt x="6441" y="6099"/>
                  </a:cubicBezTo>
                  <a:cubicBezTo>
                    <a:pt x="5810" y="3468"/>
                    <a:pt x="5096" y="1694"/>
                    <a:pt x="4286" y="754"/>
                  </a:cubicBezTo>
                  <a:cubicBezTo>
                    <a:pt x="3854" y="251"/>
                    <a:pt x="3408" y="0"/>
                    <a:pt x="2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1761;p47">
              <a:extLst>
                <a:ext uri="{FF2B5EF4-FFF2-40B4-BE49-F238E27FC236}">
                  <a16:creationId xmlns:a16="http://schemas.microsoft.com/office/drawing/2014/main" id="{9AD2DFEB-63AA-4FBA-A257-B45CEB1C21B8}"/>
                </a:ext>
              </a:extLst>
            </p:cNvPr>
            <p:cNvSpPr/>
            <p:nvPr/>
          </p:nvSpPr>
          <p:spPr>
            <a:xfrm>
              <a:off x="5208440" y="2952890"/>
              <a:ext cx="371853" cy="782745"/>
            </a:xfrm>
            <a:custGeom>
              <a:avLst/>
              <a:gdLst/>
              <a:ahLst/>
              <a:cxnLst/>
              <a:rect l="l" t="t" r="r" b="b"/>
              <a:pathLst>
                <a:path w="8359" h="18182" extrusionOk="0">
                  <a:moveTo>
                    <a:pt x="2834" y="1"/>
                  </a:moveTo>
                  <a:lnTo>
                    <a:pt x="1739" y="1001"/>
                  </a:lnTo>
                  <a:lnTo>
                    <a:pt x="0" y="3525"/>
                  </a:lnTo>
                  <a:lnTo>
                    <a:pt x="453" y="5442"/>
                  </a:lnTo>
                  <a:lnTo>
                    <a:pt x="2215" y="2906"/>
                  </a:lnTo>
                  <a:lnTo>
                    <a:pt x="5072" y="14776"/>
                  </a:lnTo>
                  <a:lnTo>
                    <a:pt x="3286" y="16408"/>
                  </a:lnTo>
                  <a:lnTo>
                    <a:pt x="3715" y="18182"/>
                  </a:lnTo>
                  <a:lnTo>
                    <a:pt x="8358" y="13919"/>
                  </a:lnTo>
                  <a:lnTo>
                    <a:pt x="7930" y="12145"/>
                  </a:lnTo>
                  <a:lnTo>
                    <a:pt x="6144" y="1378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1763;p47">
              <a:extLst>
                <a:ext uri="{FF2B5EF4-FFF2-40B4-BE49-F238E27FC236}">
                  <a16:creationId xmlns:a16="http://schemas.microsoft.com/office/drawing/2014/main" id="{CC7B8D01-A72A-4F3F-B478-D034C14AC5FA}"/>
                </a:ext>
              </a:extLst>
            </p:cNvPr>
            <p:cNvSpPr/>
            <p:nvPr/>
          </p:nvSpPr>
          <p:spPr>
            <a:xfrm>
              <a:off x="5835818" y="2226628"/>
              <a:ext cx="1794542" cy="1737647"/>
            </a:xfrm>
            <a:custGeom>
              <a:avLst/>
              <a:gdLst/>
              <a:ahLst/>
              <a:cxnLst/>
              <a:rect l="l" t="t" r="r" b="b"/>
              <a:pathLst>
                <a:path w="40340" h="40363" extrusionOk="0">
                  <a:moveTo>
                    <a:pt x="37279" y="39958"/>
                  </a:moveTo>
                  <a:lnTo>
                    <a:pt x="9478" y="33052"/>
                  </a:lnTo>
                  <a:cubicBezTo>
                    <a:pt x="8704" y="32862"/>
                    <a:pt x="8097" y="32267"/>
                    <a:pt x="7895" y="31493"/>
                  </a:cubicBezTo>
                  <a:lnTo>
                    <a:pt x="429" y="3108"/>
                  </a:lnTo>
                  <a:cubicBezTo>
                    <a:pt x="1" y="1489"/>
                    <a:pt x="1501" y="1"/>
                    <a:pt x="3120" y="453"/>
                  </a:cubicBezTo>
                  <a:lnTo>
                    <a:pt x="30921" y="8085"/>
                  </a:lnTo>
                  <a:cubicBezTo>
                    <a:pt x="31671" y="8287"/>
                    <a:pt x="32243" y="8871"/>
                    <a:pt x="32445" y="9621"/>
                  </a:cubicBezTo>
                  <a:lnTo>
                    <a:pt x="39911" y="37267"/>
                  </a:lnTo>
                  <a:cubicBezTo>
                    <a:pt x="40339" y="38875"/>
                    <a:pt x="38887" y="40363"/>
                    <a:pt x="37279" y="3995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Google Shape;1764;p47">
              <a:extLst>
                <a:ext uri="{FF2B5EF4-FFF2-40B4-BE49-F238E27FC236}">
                  <a16:creationId xmlns:a16="http://schemas.microsoft.com/office/drawing/2014/main" id="{36C263D9-4F2A-4BB5-B3A2-EF03BAE74F92}"/>
                </a:ext>
              </a:extLst>
            </p:cNvPr>
            <p:cNvSpPr/>
            <p:nvPr/>
          </p:nvSpPr>
          <p:spPr>
            <a:xfrm>
              <a:off x="5973011" y="2076983"/>
              <a:ext cx="1794497" cy="1737647"/>
            </a:xfrm>
            <a:custGeom>
              <a:avLst/>
              <a:gdLst/>
              <a:ahLst/>
              <a:cxnLst/>
              <a:rect l="l" t="t" r="r" b="b"/>
              <a:pathLst>
                <a:path w="40339" h="40363" fill="none" extrusionOk="0">
                  <a:moveTo>
                    <a:pt x="37267" y="39957"/>
                  </a:moveTo>
                  <a:lnTo>
                    <a:pt x="9466" y="33052"/>
                  </a:lnTo>
                  <a:cubicBezTo>
                    <a:pt x="8692" y="32861"/>
                    <a:pt x="8085" y="32266"/>
                    <a:pt x="7882" y="31492"/>
                  </a:cubicBezTo>
                  <a:lnTo>
                    <a:pt x="429" y="3108"/>
                  </a:lnTo>
                  <a:cubicBezTo>
                    <a:pt x="0" y="1488"/>
                    <a:pt x="1489" y="0"/>
                    <a:pt x="3108" y="453"/>
                  </a:cubicBezTo>
                  <a:lnTo>
                    <a:pt x="30909" y="8084"/>
                  </a:lnTo>
                  <a:cubicBezTo>
                    <a:pt x="31659" y="8287"/>
                    <a:pt x="32243" y="8870"/>
                    <a:pt x="32445" y="9620"/>
                  </a:cubicBezTo>
                  <a:lnTo>
                    <a:pt x="39898" y="37278"/>
                  </a:lnTo>
                  <a:cubicBezTo>
                    <a:pt x="40339" y="38874"/>
                    <a:pt x="38886" y="40362"/>
                    <a:pt x="37267" y="39957"/>
                  </a:cubicBezTo>
                  <a:close/>
                </a:path>
              </a:pathLst>
            </a:custGeom>
            <a:noFill/>
            <a:ln w="11300" cap="flat" cmpd="sng">
              <a:solidFill>
                <a:schemeClr val="bg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Google Shape;1765;p47">
              <a:extLst>
                <a:ext uri="{FF2B5EF4-FFF2-40B4-BE49-F238E27FC236}">
                  <a16:creationId xmlns:a16="http://schemas.microsoft.com/office/drawing/2014/main" id="{02E8A1BC-8A4C-43A7-A599-3B1EA9E6DE88}"/>
                </a:ext>
              </a:extLst>
            </p:cNvPr>
            <p:cNvSpPr/>
            <p:nvPr/>
          </p:nvSpPr>
          <p:spPr>
            <a:xfrm>
              <a:off x="6407634" y="2594106"/>
              <a:ext cx="379816" cy="692726"/>
            </a:xfrm>
            <a:custGeom>
              <a:avLst/>
              <a:gdLst/>
              <a:ahLst/>
              <a:cxnLst/>
              <a:rect l="l" t="t" r="r" b="b"/>
              <a:pathLst>
                <a:path w="8538" h="16091" extrusionOk="0">
                  <a:moveTo>
                    <a:pt x="2628" y="1695"/>
                  </a:moveTo>
                  <a:cubicBezTo>
                    <a:pt x="2747" y="1695"/>
                    <a:pt x="2875" y="1715"/>
                    <a:pt x="3013" y="1756"/>
                  </a:cubicBezTo>
                  <a:cubicBezTo>
                    <a:pt x="3751" y="1982"/>
                    <a:pt x="4418" y="2660"/>
                    <a:pt x="5001" y="3827"/>
                  </a:cubicBezTo>
                  <a:cubicBezTo>
                    <a:pt x="5585" y="4982"/>
                    <a:pt x="6085" y="6601"/>
                    <a:pt x="6501" y="8709"/>
                  </a:cubicBezTo>
                  <a:cubicBezTo>
                    <a:pt x="6930" y="10792"/>
                    <a:pt x="7049" y="12316"/>
                    <a:pt x="6894" y="13257"/>
                  </a:cubicBezTo>
                  <a:cubicBezTo>
                    <a:pt x="6759" y="14012"/>
                    <a:pt x="6435" y="14389"/>
                    <a:pt x="5916" y="14389"/>
                  </a:cubicBezTo>
                  <a:cubicBezTo>
                    <a:pt x="5796" y="14389"/>
                    <a:pt x="5666" y="14369"/>
                    <a:pt x="5525" y="14329"/>
                  </a:cubicBezTo>
                  <a:cubicBezTo>
                    <a:pt x="4787" y="14114"/>
                    <a:pt x="4132" y="13424"/>
                    <a:pt x="3537" y="12281"/>
                  </a:cubicBezTo>
                  <a:cubicBezTo>
                    <a:pt x="2965" y="11114"/>
                    <a:pt x="2465" y="9495"/>
                    <a:pt x="2036" y="7399"/>
                  </a:cubicBezTo>
                  <a:cubicBezTo>
                    <a:pt x="1620" y="5292"/>
                    <a:pt x="1489" y="3780"/>
                    <a:pt x="1655" y="2839"/>
                  </a:cubicBezTo>
                  <a:cubicBezTo>
                    <a:pt x="1791" y="2074"/>
                    <a:pt x="2115" y="1695"/>
                    <a:pt x="2628" y="1695"/>
                  </a:cubicBezTo>
                  <a:close/>
                  <a:moveTo>
                    <a:pt x="1919" y="0"/>
                  </a:moveTo>
                  <a:cubicBezTo>
                    <a:pt x="1153" y="0"/>
                    <a:pt x="632" y="454"/>
                    <a:pt x="358" y="1351"/>
                  </a:cubicBezTo>
                  <a:cubicBezTo>
                    <a:pt x="1" y="2518"/>
                    <a:pt x="84" y="4399"/>
                    <a:pt x="596" y="6971"/>
                  </a:cubicBezTo>
                  <a:cubicBezTo>
                    <a:pt x="1108" y="9542"/>
                    <a:pt x="1822" y="11602"/>
                    <a:pt x="2715" y="13138"/>
                  </a:cubicBezTo>
                  <a:cubicBezTo>
                    <a:pt x="3620" y="14674"/>
                    <a:pt x="4668" y="15614"/>
                    <a:pt x="5858" y="15972"/>
                  </a:cubicBezTo>
                  <a:cubicBezTo>
                    <a:pt x="6132" y="16051"/>
                    <a:pt x="6383" y="16091"/>
                    <a:pt x="6613" y="16091"/>
                  </a:cubicBezTo>
                  <a:cubicBezTo>
                    <a:pt x="7383" y="16091"/>
                    <a:pt x="7905" y="15644"/>
                    <a:pt x="8180" y="14745"/>
                  </a:cubicBezTo>
                  <a:cubicBezTo>
                    <a:pt x="8537" y="13567"/>
                    <a:pt x="8454" y="11697"/>
                    <a:pt x="7942" y="9126"/>
                  </a:cubicBezTo>
                  <a:cubicBezTo>
                    <a:pt x="7430" y="6542"/>
                    <a:pt x="6716" y="4494"/>
                    <a:pt x="5811" y="2958"/>
                  </a:cubicBezTo>
                  <a:cubicBezTo>
                    <a:pt x="4918" y="1410"/>
                    <a:pt x="3870" y="470"/>
                    <a:pt x="2679" y="124"/>
                  </a:cubicBezTo>
                  <a:cubicBezTo>
                    <a:pt x="2404" y="42"/>
                    <a:pt x="2150" y="0"/>
                    <a:pt x="1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Google Shape;1766;p47">
              <a:extLst>
                <a:ext uri="{FF2B5EF4-FFF2-40B4-BE49-F238E27FC236}">
                  <a16:creationId xmlns:a16="http://schemas.microsoft.com/office/drawing/2014/main" id="{C6117347-D673-441E-9B01-1915874523DE}"/>
                </a:ext>
              </a:extLst>
            </p:cNvPr>
            <p:cNvSpPr/>
            <p:nvPr/>
          </p:nvSpPr>
          <p:spPr>
            <a:xfrm>
              <a:off x="6793234" y="2703412"/>
              <a:ext cx="426927" cy="722345"/>
            </a:xfrm>
            <a:custGeom>
              <a:avLst/>
              <a:gdLst/>
              <a:ahLst/>
              <a:cxnLst/>
              <a:rect l="l" t="t" r="r" b="b"/>
              <a:pathLst>
                <a:path w="9597" h="16779" extrusionOk="0">
                  <a:moveTo>
                    <a:pt x="1614" y="1"/>
                  </a:moveTo>
                  <a:cubicBezTo>
                    <a:pt x="1568" y="1"/>
                    <a:pt x="1523" y="1"/>
                    <a:pt x="1477" y="2"/>
                  </a:cubicBezTo>
                  <a:cubicBezTo>
                    <a:pt x="1012" y="26"/>
                    <a:pt x="512" y="121"/>
                    <a:pt x="0" y="288"/>
                  </a:cubicBezTo>
                  <a:lnTo>
                    <a:pt x="429" y="2372"/>
                  </a:lnTo>
                  <a:cubicBezTo>
                    <a:pt x="905" y="2086"/>
                    <a:pt x="1369" y="1907"/>
                    <a:pt x="1822" y="1824"/>
                  </a:cubicBezTo>
                  <a:cubicBezTo>
                    <a:pt x="1986" y="1794"/>
                    <a:pt x="2152" y="1779"/>
                    <a:pt x="2318" y="1779"/>
                  </a:cubicBezTo>
                  <a:cubicBezTo>
                    <a:pt x="2609" y="1779"/>
                    <a:pt x="2899" y="1824"/>
                    <a:pt x="3179" y="1907"/>
                  </a:cubicBezTo>
                  <a:cubicBezTo>
                    <a:pt x="3822" y="2086"/>
                    <a:pt x="4382" y="2503"/>
                    <a:pt x="4882" y="3122"/>
                  </a:cubicBezTo>
                  <a:cubicBezTo>
                    <a:pt x="5382" y="3753"/>
                    <a:pt x="5715" y="4467"/>
                    <a:pt x="5882" y="5289"/>
                  </a:cubicBezTo>
                  <a:cubicBezTo>
                    <a:pt x="5977" y="5777"/>
                    <a:pt x="5989" y="6265"/>
                    <a:pt x="5906" y="6729"/>
                  </a:cubicBezTo>
                  <a:cubicBezTo>
                    <a:pt x="5834" y="7182"/>
                    <a:pt x="5632" y="7718"/>
                    <a:pt x="5322" y="8325"/>
                  </a:cubicBezTo>
                  <a:cubicBezTo>
                    <a:pt x="5156" y="8646"/>
                    <a:pt x="4739" y="9361"/>
                    <a:pt x="4072" y="10456"/>
                  </a:cubicBezTo>
                  <a:cubicBezTo>
                    <a:pt x="3405" y="11540"/>
                    <a:pt x="2882" y="12409"/>
                    <a:pt x="2501" y="13064"/>
                  </a:cubicBezTo>
                  <a:lnTo>
                    <a:pt x="2846" y="14802"/>
                  </a:lnTo>
                  <a:lnTo>
                    <a:pt x="9597" y="16778"/>
                  </a:lnTo>
                  <a:lnTo>
                    <a:pt x="9251" y="15040"/>
                  </a:lnTo>
                  <a:lnTo>
                    <a:pt x="4227" y="13575"/>
                  </a:lnTo>
                  <a:cubicBezTo>
                    <a:pt x="5049" y="12218"/>
                    <a:pt x="5680" y="11159"/>
                    <a:pt x="6132" y="10397"/>
                  </a:cubicBezTo>
                  <a:cubicBezTo>
                    <a:pt x="6573" y="9635"/>
                    <a:pt x="6834" y="9182"/>
                    <a:pt x="6918" y="9015"/>
                  </a:cubicBezTo>
                  <a:cubicBezTo>
                    <a:pt x="7192" y="8372"/>
                    <a:pt x="7358" y="7801"/>
                    <a:pt x="7406" y="7289"/>
                  </a:cubicBezTo>
                  <a:cubicBezTo>
                    <a:pt x="7465" y="6777"/>
                    <a:pt x="7418" y="6206"/>
                    <a:pt x="7299" y="5575"/>
                  </a:cubicBezTo>
                  <a:cubicBezTo>
                    <a:pt x="7037" y="4253"/>
                    <a:pt x="6489" y="3098"/>
                    <a:pt x="5680" y="2110"/>
                  </a:cubicBezTo>
                  <a:cubicBezTo>
                    <a:pt x="4870" y="1133"/>
                    <a:pt x="3906" y="479"/>
                    <a:pt x="2810" y="157"/>
                  </a:cubicBezTo>
                  <a:cubicBezTo>
                    <a:pt x="2435" y="50"/>
                    <a:pt x="2030" y="1"/>
                    <a:pt x="1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Google Shape;1768;p47">
              <a:extLst>
                <a:ext uri="{FF2B5EF4-FFF2-40B4-BE49-F238E27FC236}">
                  <a16:creationId xmlns:a16="http://schemas.microsoft.com/office/drawing/2014/main" id="{77E51F56-A26A-484B-9AC6-F86758930181}"/>
                </a:ext>
              </a:extLst>
            </p:cNvPr>
            <p:cNvSpPr/>
            <p:nvPr/>
          </p:nvSpPr>
          <p:spPr>
            <a:xfrm>
              <a:off x="5155767" y="3822251"/>
              <a:ext cx="2358574" cy="1349634"/>
            </a:xfrm>
            <a:custGeom>
              <a:avLst/>
              <a:gdLst/>
              <a:ahLst/>
              <a:cxnLst/>
              <a:rect l="l" t="t" r="r" b="b"/>
              <a:pathLst>
                <a:path w="53019" h="31350" extrusionOk="0">
                  <a:moveTo>
                    <a:pt x="29290" y="31147"/>
                  </a:moveTo>
                  <a:lnTo>
                    <a:pt x="2155" y="23730"/>
                  </a:lnTo>
                  <a:cubicBezTo>
                    <a:pt x="524" y="23289"/>
                    <a:pt x="0" y="21241"/>
                    <a:pt x="1215" y="20063"/>
                  </a:cubicBezTo>
                  <a:lnTo>
                    <a:pt x="21086" y="739"/>
                  </a:lnTo>
                  <a:cubicBezTo>
                    <a:pt x="21622" y="203"/>
                    <a:pt x="22396" y="1"/>
                    <a:pt x="23134" y="179"/>
                  </a:cubicBezTo>
                  <a:lnTo>
                    <a:pt x="50804" y="7049"/>
                  </a:lnTo>
                  <a:cubicBezTo>
                    <a:pt x="52459" y="7466"/>
                    <a:pt x="53019" y="9538"/>
                    <a:pt x="51792" y="10740"/>
                  </a:cubicBezTo>
                  <a:lnTo>
                    <a:pt x="31385" y="30600"/>
                  </a:lnTo>
                  <a:cubicBezTo>
                    <a:pt x="30825" y="31147"/>
                    <a:pt x="30028" y="31350"/>
                    <a:pt x="29290" y="31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Google Shape;1769;p47">
              <a:extLst>
                <a:ext uri="{FF2B5EF4-FFF2-40B4-BE49-F238E27FC236}">
                  <a16:creationId xmlns:a16="http://schemas.microsoft.com/office/drawing/2014/main" id="{685B9817-F591-4D20-B2EB-DA55494C6A59}"/>
                </a:ext>
              </a:extLst>
            </p:cNvPr>
            <p:cNvSpPr/>
            <p:nvPr/>
          </p:nvSpPr>
          <p:spPr>
            <a:xfrm>
              <a:off x="5196027" y="3992946"/>
              <a:ext cx="2359107" cy="1349634"/>
            </a:xfrm>
            <a:custGeom>
              <a:avLst/>
              <a:gdLst/>
              <a:ahLst/>
              <a:cxnLst/>
              <a:rect l="l" t="t" r="r" b="b"/>
              <a:pathLst>
                <a:path w="53031" h="31350" fill="none" extrusionOk="0">
                  <a:moveTo>
                    <a:pt x="29289" y="31147"/>
                  </a:moveTo>
                  <a:lnTo>
                    <a:pt x="2167" y="23742"/>
                  </a:lnTo>
                  <a:cubicBezTo>
                    <a:pt x="536" y="23289"/>
                    <a:pt x="0" y="21241"/>
                    <a:pt x="1214" y="20063"/>
                  </a:cubicBezTo>
                  <a:lnTo>
                    <a:pt x="21086" y="739"/>
                  </a:lnTo>
                  <a:cubicBezTo>
                    <a:pt x="21622" y="215"/>
                    <a:pt x="22396" y="1"/>
                    <a:pt x="23134" y="191"/>
                  </a:cubicBezTo>
                  <a:lnTo>
                    <a:pt x="50804" y="7061"/>
                  </a:lnTo>
                  <a:cubicBezTo>
                    <a:pt x="52459" y="7466"/>
                    <a:pt x="53030" y="9549"/>
                    <a:pt x="51804" y="10740"/>
                  </a:cubicBezTo>
                  <a:lnTo>
                    <a:pt x="31385" y="30611"/>
                  </a:lnTo>
                  <a:cubicBezTo>
                    <a:pt x="30837" y="31147"/>
                    <a:pt x="30039" y="31350"/>
                    <a:pt x="29289" y="31147"/>
                  </a:cubicBezTo>
                  <a:close/>
                </a:path>
              </a:pathLst>
            </a:custGeom>
            <a:noFill/>
            <a:ln w="11300" cap="flat" cmpd="sng">
              <a:solidFill>
                <a:schemeClr val="bg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Google Shape;1770;p47">
              <a:extLst>
                <a:ext uri="{FF2B5EF4-FFF2-40B4-BE49-F238E27FC236}">
                  <a16:creationId xmlns:a16="http://schemas.microsoft.com/office/drawing/2014/main" id="{98DDFC5B-D23B-4A85-9319-1C6B4F063851}"/>
                </a:ext>
              </a:extLst>
            </p:cNvPr>
            <p:cNvSpPr/>
            <p:nvPr/>
          </p:nvSpPr>
          <p:spPr>
            <a:xfrm>
              <a:off x="5913666" y="4290855"/>
              <a:ext cx="614477" cy="503863"/>
            </a:xfrm>
            <a:custGeom>
              <a:avLst/>
              <a:gdLst/>
              <a:ahLst/>
              <a:cxnLst/>
              <a:rect l="l" t="t" r="r" b="b"/>
              <a:pathLst>
                <a:path w="13813" h="11704" extrusionOk="0">
                  <a:moveTo>
                    <a:pt x="10378" y="1278"/>
                  </a:moveTo>
                  <a:cubicBezTo>
                    <a:pt x="10633" y="1278"/>
                    <a:pt x="10872" y="1319"/>
                    <a:pt x="11098" y="1403"/>
                  </a:cubicBezTo>
                  <a:cubicBezTo>
                    <a:pt x="11836" y="1665"/>
                    <a:pt x="12038" y="2236"/>
                    <a:pt x="11705" y="3118"/>
                  </a:cubicBezTo>
                  <a:cubicBezTo>
                    <a:pt x="11383" y="3999"/>
                    <a:pt x="10514" y="5177"/>
                    <a:pt x="9121" y="6666"/>
                  </a:cubicBezTo>
                  <a:cubicBezTo>
                    <a:pt x="7728" y="8142"/>
                    <a:pt x="6490" y="9190"/>
                    <a:pt x="5418" y="9797"/>
                  </a:cubicBezTo>
                  <a:cubicBezTo>
                    <a:pt x="4682" y="10219"/>
                    <a:pt x="4026" y="10434"/>
                    <a:pt x="3447" y="10434"/>
                  </a:cubicBezTo>
                  <a:cubicBezTo>
                    <a:pt x="3192" y="10434"/>
                    <a:pt x="2953" y="10392"/>
                    <a:pt x="2728" y="10309"/>
                  </a:cubicBezTo>
                  <a:cubicBezTo>
                    <a:pt x="1989" y="10047"/>
                    <a:pt x="1787" y="9475"/>
                    <a:pt x="2108" y="8594"/>
                  </a:cubicBezTo>
                  <a:cubicBezTo>
                    <a:pt x="2442" y="7713"/>
                    <a:pt x="3311" y="6535"/>
                    <a:pt x="4704" y="5058"/>
                  </a:cubicBezTo>
                  <a:cubicBezTo>
                    <a:pt x="6097" y="3570"/>
                    <a:pt x="7335" y="2522"/>
                    <a:pt x="8395" y="1915"/>
                  </a:cubicBezTo>
                  <a:cubicBezTo>
                    <a:pt x="9140" y="1493"/>
                    <a:pt x="9798" y="1278"/>
                    <a:pt x="10378" y="1278"/>
                  </a:cubicBezTo>
                  <a:close/>
                  <a:moveTo>
                    <a:pt x="10813" y="0"/>
                  </a:moveTo>
                  <a:cubicBezTo>
                    <a:pt x="9988" y="0"/>
                    <a:pt x="9093" y="234"/>
                    <a:pt x="8121" y="701"/>
                  </a:cubicBezTo>
                  <a:cubicBezTo>
                    <a:pt x="6609" y="1427"/>
                    <a:pt x="4990" y="2713"/>
                    <a:pt x="3275" y="4534"/>
                  </a:cubicBezTo>
                  <a:cubicBezTo>
                    <a:pt x="1561" y="6356"/>
                    <a:pt x="561" y="7856"/>
                    <a:pt x="275" y="9047"/>
                  </a:cubicBezTo>
                  <a:cubicBezTo>
                    <a:pt x="1" y="10237"/>
                    <a:pt x="453" y="11035"/>
                    <a:pt x="1632" y="11464"/>
                  </a:cubicBezTo>
                  <a:cubicBezTo>
                    <a:pt x="2071" y="11623"/>
                    <a:pt x="2532" y="11704"/>
                    <a:pt x="3018" y="11704"/>
                  </a:cubicBezTo>
                  <a:cubicBezTo>
                    <a:pt x="3837" y="11704"/>
                    <a:pt x="4723" y="11475"/>
                    <a:pt x="5680" y="11011"/>
                  </a:cubicBezTo>
                  <a:cubicBezTo>
                    <a:pt x="7204" y="10285"/>
                    <a:pt x="8835" y="8999"/>
                    <a:pt x="10538" y="7178"/>
                  </a:cubicBezTo>
                  <a:cubicBezTo>
                    <a:pt x="12264" y="5356"/>
                    <a:pt x="13253" y="3844"/>
                    <a:pt x="13526" y="2665"/>
                  </a:cubicBezTo>
                  <a:cubicBezTo>
                    <a:pt x="13812" y="1474"/>
                    <a:pt x="13360" y="665"/>
                    <a:pt x="12181" y="236"/>
                  </a:cubicBezTo>
                  <a:cubicBezTo>
                    <a:pt x="11748" y="79"/>
                    <a:pt x="11293" y="0"/>
                    <a:pt x="10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771;p47">
              <a:extLst>
                <a:ext uri="{FF2B5EF4-FFF2-40B4-BE49-F238E27FC236}">
                  <a16:creationId xmlns:a16="http://schemas.microsoft.com/office/drawing/2014/main" id="{381D49FC-76EB-4A87-8BB0-091F540BDE14}"/>
                </a:ext>
              </a:extLst>
            </p:cNvPr>
            <p:cNvSpPr/>
            <p:nvPr/>
          </p:nvSpPr>
          <p:spPr>
            <a:xfrm>
              <a:off x="6262209" y="4415315"/>
              <a:ext cx="677468" cy="521040"/>
            </a:xfrm>
            <a:custGeom>
              <a:avLst/>
              <a:gdLst/>
              <a:ahLst/>
              <a:cxnLst/>
              <a:rect l="l" t="t" r="r" b="b"/>
              <a:pathLst>
                <a:path w="15229" h="12103" extrusionOk="0">
                  <a:moveTo>
                    <a:pt x="9930" y="0"/>
                  </a:moveTo>
                  <a:lnTo>
                    <a:pt x="8704" y="1310"/>
                  </a:lnTo>
                  <a:cubicBezTo>
                    <a:pt x="9418" y="1322"/>
                    <a:pt x="10037" y="1358"/>
                    <a:pt x="10561" y="1441"/>
                  </a:cubicBezTo>
                  <a:cubicBezTo>
                    <a:pt x="11085" y="1512"/>
                    <a:pt x="11549" y="1620"/>
                    <a:pt x="11942" y="1762"/>
                  </a:cubicBezTo>
                  <a:cubicBezTo>
                    <a:pt x="12657" y="2024"/>
                    <a:pt x="13061" y="2370"/>
                    <a:pt x="13157" y="2810"/>
                  </a:cubicBezTo>
                  <a:cubicBezTo>
                    <a:pt x="13264" y="3251"/>
                    <a:pt x="13061" y="3739"/>
                    <a:pt x="12538" y="4298"/>
                  </a:cubicBezTo>
                  <a:cubicBezTo>
                    <a:pt x="12026" y="4834"/>
                    <a:pt x="11454" y="5191"/>
                    <a:pt x="10811" y="5346"/>
                  </a:cubicBezTo>
                  <a:cubicBezTo>
                    <a:pt x="10575" y="5399"/>
                    <a:pt x="10337" y="5425"/>
                    <a:pt x="10094" y="5425"/>
                  </a:cubicBezTo>
                  <a:cubicBezTo>
                    <a:pt x="9675" y="5425"/>
                    <a:pt x="9244" y="5345"/>
                    <a:pt x="8799" y="5179"/>
                  </a:cubicBezTo>
                  <a:lnTo>
                    <a:pt x="7513" y="4715"/>
                  </a:lnTo>
                  <a:lnTo>
                    <a:pt x="6382" y="5918"/>
                  </a:lnTo>
                  <a:lnTo>
                    <a:pt x="7608" y="6370"/>
                  </a:lnTo>
                  <a:cubicBezTo>
                    <a:pt x="8382" y="6656"/>
                    <a:pt x="8823" y="7049"/>
                    <a:pt x="8906" y="7573"/>
                  </a:cubicBezTo>
                  <a:cubicBezTo>
                    <a:pt x="9013" y="8085"/>
                    <a:pt x="8763" y="8668"/>
                    <a:pt x="8168" y="9299"/>
                  </a:cubicBezTo>
                  <a:cubicBezTo>
                    <a:pt x="7513" y="9990"/>
                    <a:pt x="6787" y="10430"/>
                    <a:pt x="5977" y="10633"/>
                  </a:cubicBezTo>
                  <a:cubicBezTo>
                    <a:pt x="5680" y="10702"/>
                    <a:pt x="5379" y="10737"/>
                    <a:pt x="5072" y="10737"/>
                  </a:cubicBezTo>
                  <a:cubicBezTo>
                    <a:pt x="4541" y="10737"/>
                    <a:pt x="3995" y="10634"/>
                    <a:pt x="3429" y="10430"/>
                  </a:cubicBezTo>
                  <a:cubicBezTo>
                    <a:pt x="2917" y="10240"/>
                    <a:pt x="2477" y="10002"/>
                    <a:pt x="2120" y="9716"/>
                  </a:cubicBezTo>
                  <a:cubicBezTo>
                    <a:pt x="1762" y="9418"/>
                    <a:pt x="1500" y="9085"/>
                    <a:pt x="1334" y="8704"/>
                  </a:cubicBezTo>
                  <a:lnTo>
                    <a:pt x="0" y="10121"/>
                  </a:lnTo>
                  <a:cubicBezTo>
                    <a:pt x="334" y="10478"/>
                    <a:pt x="691" y="10787"/>
                    <a:pt x="1072" y="11037"/>
                  </a:cubicBezTo>
                  <a:cubicBezTo>
                    <a:pt x="1453" y="11299"/>
                    <a:pt x="1870" y="11514"/>
                    <a:pt x="2310" y="11680"/>
                  </a:cubicBezTo>
                  <a:cubicBezTo>
                    <a:pt x="3094" y="11963"/>
                    <a:pt x="3866" y="12103"/>
                    <a:pt x="4628" y="12103"/>
                  </a:cubicBezTo>
                  <a:cubicBezTo>
                    <a:pt x="5149" y="12103"/>
                    <a:pt x="5666" y="12037"/>
                    <a:pt x="6180" y="11907"/>
                  </a:cubicBezTo>
                  <a:cubicBezTo>
                    <a:pt x="7442" y="11585"/>
                    <a:pt x="8573" y="10883"/>
                    <a:pt x="9585" y="9823"/>
                  </a:cubicBezTo>
                  <a:cubicBezTo>
                    <a:pt x="10240" y="9120"/>
                    <a:pt x="10597" y="8466"/>
                    <a:pt x="10656" y="7858"/>
                  </a:cubicBezTo>
                  <a:cubicBezTo>
                    <a:pt x="10716" y="7239"/>
                    <a:pt x="10478" y="6739"/>
                    <a:pt x="9942" y="6334"/>
                  </a:cubicBezTo>
                  <a:lnTo>
                    <a:pt x="9942" y="6334"/>
                  </a:lnTo>
                  <a:cubicBezTo>
                    <a:pt x="10087" y="6348"/>
                    <a:pt x="10230" y="6355"/>
                    <a:pt x="10373" y="6355"/>
                  </a:cubicBezTo>
                  <a:cubicBezTo>
                    <a:pt x="10984" y="6355"/>
                    <a:pt x="11580" y="6233"/>
                    <a:pt x="12168" y="6001"/>
                  </a:cubicBezTo>
                  <a:cubicBezTo>
                    <a:pt x="12895" y="5703"/>
                    <a:pt x="13538" y="5263"/>
                    <a:pt x="14097" y="4668"/>
                  </a:cubicBezTo>
                  <a:cubicBezTo>
                    <a:pt x="14907" y="3798"/>
                    <a:pt x="15228" y="3001"/>
                    <a:pt x="15074" y="2274"/>
                  </a:cubicBezTo>
                  <a:cubicBezTo>
                    <a:pt x="14919" y="1536"/>
                    <a:pt x="14300" y="977"/>
                    <a:pt x="13228" y="584"/>
                  </a:cubicBezTo>
                  <a:cubicBezTo>
                    <a:pt x="12800" y="429"/>
                    <a:pt x="12323" y="298"/>
                    <a:pt x="11776" y="203"/>
                  </a:cubicBezTo>
                  <a:cubicBezTo>
                    <a:pt x="11228" y="107"/>
                    <a:pt x="10621" y="48"/>
                    <a:pt x="99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Google Shape;1797;p47">
              <a:extLst>
                <a:ext uri="{FF2B5EF4-FFF2-40B4-BE49-F238E27FC236}">
                  <a16:creationId xmlns:a16="http://schemas.microsoft.com/office/drawing/2014/main" id="{246BF981-7C11-413E-9918-944B62791891}"/>
                </a:ext>
              </a:extLst>
            </p:cNvPr>
            <p:cNvSpPr/>
            <p:nvPr/>
          </p:nvSpPr>
          <p:spPr>
            <a:xfrm flipH="1">
              <a:off x="4401518" y="3327299"/>
              <a:ext cx="102228" cy="98456"/>
            </a:xfrm>
            <a:custGeom>
              <a:avLst/>
              <a:gdLst/>
              <a:ahLst/>
              <a:cxnLst/>
              <a:rect l="l" t="t" r="r" b="b"/>
              <a:pathLst>
                <a:path w="2298" h="2287" extrusionOk="0">
                  <a:moveTo>
                    <a:pt x="1155" y="0"/>
                  </a:moveTo>
                  <a:cubicBezTo>
                    <a:pt x="524" y="0"/>
                    <a:pt x="0" y="512"/>
                    <a:pt x="0" y="1143"/>
                  </a:cubicBezTo>
                  <a:cubicBezTo>
                    <a:pt x="0" y="1774"/>
                    <a:pt x="524" y="2286"/>
                    <a:pt x="1155" y="2286"/>
                  </a:cubicBezTo>
                  <a:cubicBezTo>
                    <a:pt x="1786" y="2286"/>
                    <a:pt x="2298" y="1774"/>
                    <a:pt x="2298" y="1143"/>
                  </a:cubicBezTo>
                  <a:cubicBezTo>
                    <a:pt x="2298" y="512"/>
                    <a:pt x="1786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Google Shape;1806;p47">
              <a:extLst>
                <a:ext uri="{FF2B5EF4-FFF2-40B4-BE49-F238E27FC236}">
                  <a16:creationId xmlns:a16="http://schemas.microsoft.com/office/drawing/2014/main" id="{9843DD93-B40B-4648-ADA8-02523D60355B}"/>
                </a:ext>
              </a:extLst>
            </p:cNvPr>
            <p:cNvSpPr/>
            <p:nvPr/>
          </p:nvSpPr>
          <p:spPr>
            <a:xfrm>
              <a:off x="7607049" y="3327299"/>
              <a:ext cx="102228" cy="98456"/>
            </a:xfrm>
            <a:custGeom>
              <a:avLst/>
              <a:gdLst/>
              <a:ahLst/>
              <a:cxnLst/>
              <a:rect l="l" t="t" r="r" b="b"/>
              <a:pathLst>
                <a:path w="2298" h="2287" extrusionOk="0">
                  <a:moveTo>
                    <a:pt x="1155" y="0"/>
                  </a:moveTo>
                  <a:cubicBezTo>
                    <a:pt x="524" y="0"/>
                    <a:pt x="0" y="512"/>
                    <a:pt x="0" y="1143"/>
                  </a:cubicBezTo>
                  <a:cubicBezTo>
                    <a:pt x="0" y="1774"/>
                    <a:pt x="524" y="2286"/>
                    <a:pt x="1155" y="2286"/>
                  </a:cubicBezTo>
                  <a:cubicBezTo>
                    <a:pt x="1786" y="2286"/>
                    <a:pt x="2298" y="1774"/>
                    <a:pt x="2298" y="1143"/>
                  </a:cubicBezTo>
                  <a:cubicBezTo>
                    <a:pt x="2298" y="512"/>
                    <a:pt x="1786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1814;p47">
              <a:extLst>
                <a:ext uri="{FF2B5EF4-FFF2-40B4-BE49-F238E27FC236}">
                  <a16:creationId xmlns:a16="http://schemas.microsoft.com/office/drawing/2014/main" id="{52358116-C35E-4FFB-9844-1CE321AF7860}"/>
                </a:ext>
              </a:extLst>
            </p:cNvPr>
            <p:cNvSpPr/>
            <p:nvPr/>
          </p:nvSpPr>
          <p:spPr>
            <a:xfrm>
              <a:off x="6771924" y="5054744"/>
              <a:ext cx="102271" cy="98973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299"/>
                    <a:pt x="1144" y="2299"/>
                  </a:cubicBezTo>
                  <a:cubicBezTo>
                    <a:pt x="1787" y="2299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60191" y="4728384"/>
            <a:ext cx="847347" cy="774263"/>
            <a:chOff x="7060191" y="4728384"/>
            <a:chExt cx="847347" cy="774263"/>
          </a:xfrm>
        </p:grpSpPr>
        <p:sp>
          <p:nvSpPr>
            <p:cNvPr id="17" name="Google Shape;1811;p47">
              <a:extLst>
                <a:ext uri="{FF2B5EF4-FFF2-40B4-BE49-F238E27FC236}">
                  <a16:creationId xmlns:a16="http://schemas.microsoft.com/office/drawing/2014/main" id="{97B1C961-5D5B-4341-88B2-93EBB512BA52}"/>
                </a:ext>
              </a:extLst>
            </p:cNvPr>
            <p:cNvSpPr/>
            <p:nvPr/>
          </p:nvSpPr>
          <p:spPr>
            <a:xfrm>
              <a:off x="7060191" y="4798351"/>
              <a:ext cx="788159" cy="704296"/>
            </a:xfrm>
            <a:custGeom>
              <a:avLst/>
              <a:gdLst/>
              <a:ahLst/>
              <a:cxnLst/>
              <a:rect l="l" t="t" r="r" b="b"/>
              <a:pathLst>
                <a:path w="23623" h="21813" extrusionOk="0">
                  <a:moveTo>
                    <a:pt x="19050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3"/>
                  </a:lnTo>
                  <a:cubicBezTo>
                    <a:pt x="0" y="2048"/>
                    <a:pt x="2048" y="1"/>
                    <a:pt x="4572" y="1"/>
                  </a:cubicBezTo>
                  <a:lnTo>
                    <a:pt x="19050" y="1"/>
                  </a:lnTo>
                  <a:cubicBezTo>
                    <a:pt x="21574" y="1"/>
                    <a:pt x="23622" y="2048"/>
                    <a:pt x="23622" y="4573"/>
                  </a:cubicBezTo>
                  <a:lnTo>
                    <a:pt x="23622" y="17241"/>
                  </a:lnTo>
                  <a:cubicBezTo>
                    <a:pt x="23622" y="19765"/>
                    <a:pt x="21574" y="21813"/>
                    <a:pt x="19050" y="21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Google Shape;1812;p47">
              <a:extLst>
                <a:ext uri="{FF2B5EF4-FFF2-40B4-BE49-F238E27FC236}">
                  <a16:creationId xmlns:a16="http://schemas.microsoft.com/office/drawing/2014/main" id="{D5ED90D5-6767-4861-9F76-59AB5D718155}"/>
                </a:ext>
              </a:extLst>
            </p:cNvPr>
            <p:cNvSpPr/>
            <p:nvPr/>
          </p:nvSpPr>
          <p:spPr>
            <a:xfrm>
              <a:off x="7118978" y="4728384"/>
              <a:ext cx="788560" cy="704296"/>
            </a:xfrm>
            <a:custGeom>
              <a:avLst/>
              <a:gdLst/>
              <a:ahLst/>
              <a:cxnLst/>
              <a:rect l="l" t="t" r="r" b="b"/>
              <a:pathLst>
                <a:path w="23635" h="21813" fill="none" extrusionOk="0">
                  <a:moveTo>
                    <a:pt x="19062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3"/>
                  </a:lnTo>
                  <a:cubicBezTo>
                    <a:pt x="0" y="2049"/>
                    <a:pt x="2048" y="1"/>
                    <a:pt x="4572" y="1"/>
                  </a:cubicBezTo>
                  <a:lnTo>
                    <a:pt x="19062" y="1"/>
                  </a:lnTo>
                  <a:cubicBezTo>
                    <a:pt x="21586" y="1"/>
                    <a:pt x="23634" y="2049"/>
                    <a:pt x="23634" y="4573"/>
                  </a:cubicBezTo>
                  <a:lnTo>
                    <a:pt x="23634" y="17241"/>
                  </a:lnTo>
                  <a:cubicBezTo>
                    <a:pt x="23634" y="19765"/>
                    <a:pt x="21586" y="21813"/>
                    <a:pt x="19062" y="2181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Google Shape;1815;p47">
              <a:extLst>
                <a:ext uri="{FF2B5EF4-FFF2-40B4-BE49-F238E27FC236}">
                  <a16:creationId xmlns:a16="http://schemas.microsoft.com/office/drawing/2014/main" id="{EF8A3716-AA32-499F-BA19-EA09BFCDF686}"/>
                </a:ext>
              </a:extLst>
            </p:cNvPr>
            <p:cNvGrpSpPr/>
            <p:nvPr/>
          </p:nvGrpSpPr>
          <p:grpSpPr>
            <a:xfrm>
              <a:off x="7318034" y="4891612"/>
              <a:ext cx="390446" cy="377851"/>
              <a:chOff x="2085525" y="4992125"/>
              <a:chExt cx="481825" cy="481825"/>
            </a:xfrm>
          </p:grpSpPr>
          <p:sp>
            <p:nvSpPr>
              <p:cNvPr id="37" name="Google Shape;1816;p47">
                <a:extLst>
                  <a:ext uri="{FF2B5EF4-FFF2-40B4-BE49-F238E27FC236}">
                    <a16:creationId xmlns:a16="http://schemas.microsoft.com/office/drawing/2014/main" id="{79F0B8B4-FDE9-41F5-9A6D-DD387D26CE6B}"/>
                  </a:ext>
                </a:extLst>
              </p:cNvPr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Google Shape;1817;p47">
                <a:extLst>
                  <a:ext uri="{FF2B5EF4-FFF2-40B4-BE49-F238E27FC236}">
                    <a16:creationId xmlns:a16="http://schemas.microsoft.com/office/drawing/2014/main" id="{EE898848-AB10-427D-BE98-982FC5235D4A}"/>
                  </a:ext>
                </a:extLst>
              </p:cNvPr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335E0E-6BD2-4975-8251-35A81146B490}"/>
              </a:ext>
            </a:extLst>
          </p:cNvPr>
          <p:cNvSpPr txBox="1"/>
          <p:nvPr/>
        </p:nvSpPr>
        <p:spPr>
          <a:xfrm>
            <a:off x="1804841" y="2032384"/>
            <a:ext cx="1335881" cy="86177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о регистрации по месту пребывания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C45C40-68D3-4E3E-81E8-AB346E95DF92}"/>
              </a:ext>
            </a:extLst>
          </p:cNvPr>
          <p:cNvSpPr txBox="1"/>
          <p:nvPr/>
        </p:nvSpPr>
        <p:spPr>
          <a:xfrm>
            <a:off x="8293248" y="1932198"/>
            <a:ext cx="2268221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Документ, подтверждающий проживание по адресу временной регистрации (копия договора найма, коммерческого найма, служебного найма и т.п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(при наличии)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F5844E5-692D-4C12-9178-186AA382387A}"/>
              </a:ext>
            </a:extLst>
          </p:cNvPr>
          <p:cNvSpPr txBox="1"/>
          <p:nvPr/>
        </p:nvSpPr>
        <p:spPr>
          <a:xfrm>
            <a:off x="7990765" y="4549621"/>
            <a:ext cx="248192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Сведения ЕГРН об основных характеристиках объекта недвижимости в отношении помещения, занимаемого молодым ученым, находящегося в частной собственности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36055" y="514584"/>
            <a:ext cx="813012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временной регистрации молодого ученого и (или) членов его семьи предоставляются: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938620" y="420799"/>
            <a:ext cx="543371" cy="543371"/>
            <a:chOff x="414475" y="1253176"/>
            <a:chExt cx="724494" cy="724494"/>
          </a:xfrm>
        </p:grpSpPr>
        <p:sp>
          <p:nvSpPr>
            <p:cNvPr id="45" name="Donut 40"/>
            <p:cNvSpPr/>
            <p:nvPr/>
          </p:nvSpPr>
          <p:spPr>
            <a:xfrm>
              <a:off x="414475" y="1253176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676063" y="1346944"/>
              <a:ext cx="199177" cy="525101"/>
            </a:xfrm>
            <a:prstGeom prst="rect">
              <a:avLst/>
            </a:prstGeom>
          </p:spPr>
        </p:pic>
      </p:grp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9" grpId="0" animBg="1"/>
      <p:bldP spid="39" grpId="0" animBg="1"/>
      <p:bldP spid="40" grpId="0" animBg="1"/>
      <p:bldP spid="41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/>
          <p:nvPr/>
        </p:nvCxnSpPr>
        <p:spPr bwMode="auto">
          <a:xfrm>
            <a:off x="6340286" y="2139519"/>
            <a:ext cx="1834239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54"/>
          <p:cNvGrpSpPr>
            <a:grpSpLocks/>
          </p:cNvGrpSpPr>
          <p:nvPr/>
        </p:nvGrpSpPr>
        <p:grpSpPr bwMode="auto">
          <a:xfrm>
            <a:off x="6909863" y="4132917"/>
            <a:ext cx="1170071" cy="612941"/>
            <a:chOff x="7906533" y="4840050"/>
            <a:chExt cx="1125966" cy="606826"/>
          </a:xfrm>
        </p:grpSpPr>
        <p:cxnSp>
          <p:nvCxnSpPr>
            <p:cNvPr id="6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57"/>
          <p:cNvGrpSpPr>
            <a:grpSpLocks/>
          </p:cNvGrpSpPr>
          <p:nvPr/>
        </p:nvGrpSpPr>
        <p:grpSpPr bwMode="auto">
          <a:xfrm>
            <a:off x="7000318" y="2983021"/>
            <a:ext cx="1172564" cy="563582"/>
            <a:chOff x="7902901" y="3124000"/>
            <a:chExt cx="1129418" cy="558855"/>
          </a:xfrm>
        </p:grpSpPr>
        <p:cxnSp>
          <p:nvCxnSpPr>
            <p:cNvPr id="9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60"/>
          <p:cNvGrpSpPr>
            <a:grpSpLocks/>
          </p:cNvGrpSpPr>
          <p:nvPr/>
        </p:nvGrpSpPr>
        <p:grpSpPr bwMode="auto">
          <a:xfrm>
            <a:off x="3781701" y="2185715"/>
            <a:ext cx="1349723" cy="273977"/>
            <a:chOff x="3181205" y="2010025"/>
            <a:chExt cx="1299921" cy="271166"/>
          </a:xfrm>
        </p:grpSpPr>
        <p:cxnSp>
          <p:nvCxnSpPr>
            <p:cNvPr id="12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63"/>
          <p:cNvGrpSpPr>
            <a:grpSpLocks/>
          </p:cNvGrpSpPr>
          <p:nvPr/>
        </p:nvGrpSpPr>
        <p:grpSpPr bwMode="auto">
          <a:xfrm>
            <a:off x="3833857" y="4032621"/>
            <a:ext cx="1028118" cy="1016743"/>
            <a:chOff x="3213208" y="4210024"/>
            <a:chExt cx="990555" cy="1008408"/>
          </a:xfrm>
        </p:grpSpPr>
        <p:cxnSp>
          <p:nvCxnSpPr>
            <p:cNvPr id="15" name="Straight Arrow Connector 57"/>
            <p:cNvCxnSpPr>
              <a:endCxn id="60" idx="6"/>
            </p:cNvCxnSpPr>
            <p:nvPr/>
          </p:nvCxnSpPr>
          <p:spPr>
            <a:xfrm flipH="1">
              <a:off x="3213208" y="5218431"/>
              <a:ext cx="575786" cy="1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0"/>
            <p:cNvCxnSpPr/>
            <p:nvPr/>
          </p:nvCxnSpPr>
          <p:spPr>
            <a:xfrm flipH="1">
              <a:off x="3788994" y="4210024"/>
              <a:ext cx="414769" cy="100840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6"/>
          <p:cNvGrpSpPr>
            <a:grpSpLocks/>
          </p:cNvGrpSpPr>
          <p:nvPr/>
        </p:nvGrpSpPr>
        <p:grpSpPr bwMode="auto">
          <a:xfrm>
            <a:off x="3902852" y="3530086"/>
            <a:ext cx="1943215" cy="328945"/>
            <a:chOff x="3279710" y="3713495"/>
            <a:chExt cx="1872464" cy="325928"/>
          </a:xfrm>
        </p:grpSpPr>
        <p:cxnSp>
          <p:nvCxnSpPr>
            <p:cNvPr id="18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358639" y="2024921"/>
            <a:ext cx="2999216" cy="65869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отношении молодого ученого и членов его семьи, проживающих совместно с ним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17"/>
          <p:cNvSpPr>
            <a:spLocks noChangeArrowheads="1"/>
          </p:cNvSpPr>
          <p:nvPr/>
        </p:nvSpPr>
        <p:spPr bwMode="auto">
          <a:xfrm>
            <a:off x="358540" y="3114431"/>
            <a:ext cx="2995523" cy="8433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отношении объектов недвижимого имущества, расположенных на всей территории Российской Федерации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экстерриториальному принципу)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17"/>
          <p:cNvSpPr>
            <a:spLocks noChangeArrowheads="1"/>
          </p:cNvSpPr>
          <p:nvPr/>
        </p:nvSpPr>
        <p:spPr bwMode="auto">
          <a:xfrm>
            <a:off x="428835" y="4421783"/>
            <a:ext cx="2995523" cy="658694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имевшиеся и имеющиеся объекты недвижимости за последние 5 лет до даты запроса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8336682" y="1701490"/>
            <a:ext cx="3080002" cy="8433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сведения включается информация об изменении фамилии, имени, отчества (при наличии) молодого ученого 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 его семьи, совместно проживающих с ним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17"/>
          <p:cNvSpPr>
            <a:spLocks noChangeArrowheads="1"/>
          </p:cNvSpPr>
          <p:nvPr/>
        </p:nvSpPr>
        <p:spPr bwMode="auto">
          <a:xfrm>
            <a:off x="8296769" y="2997019"/>
            <a:ext cx="3119915" cy="8433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ЕГРН выдаются не ранее чем за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месяца до даты представления документов на жилищную комиссию организации, в которой работает молодой ученый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17"/>
          <p:cNvSpPr>
            <a:spLocks noChangeArrowheads="1"/>
          </p:cNvSpPr>
          <p:nvPr/>
        </p:nvSpPr>
        <p:spPr bwMode="auto">
          <a:xfrm>
            <a:off x="8256306" y="4320203"/>
            <a:ext cx="3160378" cy="12904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выписки из ЕГРН о правах отдельного лица на имевшиеся (имеющиеся) у него объекты недвижимости утверждена приказом Росреестра от 04.09.2020 № П/0329 (в ред. приказа от 08.10.2021 № П/0458), приложение № 4</a:t>
            </a:r>
          </a:p>
        </p:txBody>
      </p:sp>
      <p:grpSp>
        <p:nvGrpSpPr>
          <p:cNvPr id="33" name="组合 182"/>
          <p:cNvGrpSpPr/>
          <p:nvPr/>
        </p:nvGrpSpPr>
        <p:grpSpPr>
          <a:xfrm>
            <a:off x="5443254" y="3467416"/>
            <a:ext cx="805626" cy="7832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椭圆 184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185"/>
          <p:cNvGrpSpPr/>
          <p:nvPr/>
        </p:nvGrpSpPr>
        <p:grpSpPr>
          <a:xfrm>
            <a:off x="6440345" y="2506453"/>
            <a:ext cx="939030" cy="9129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8" name="椭圆 187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9" name="组合 188"/>
          <p:cNvGrpSpPr/>
          <p:nvPr/>
        </p:nvGrpSpPr>
        <p:grpSpPr>
          <a:xfrm>
            <a:off x="5001215" y="2246949"/>
            <a:ext cx="1163958" cy="11316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1" name="椭圆 190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2" name="组合 191"/>
          <p:cNvGrpSpPr/>
          <p:nvPr/>
        </p:nvGrpSpPr>
        <p:grpSpPr>
          <a:xfrm>
            <a:off x="6153228" y="1813733"/>
            <a:ext cx="679900" cy="6609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4" name="椭圆 193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5" name="组合 194"/>
          <p:cNvGrpSpPr/>
          <p:nvPr/>
        </p:nvGrpSpPr>
        <p:grpSpPr>
          <a:xfrm>
            <a:off x="6454189" y="3710831"/>
            <a:ext cx="868315" cy="8441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1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7" name="椭圆 19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8" name="组合 197"/>
          <p:cNvGrpSpPr/>
          <p:nvPr/>
        </p:nvGrpSpPr>
        <p:grpSpPr>
          <a:xfrm>
            <a:off x="4432685" y="3579882"/>
            <a:ext cx="848289" cy="8247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1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0" name="椭圆 19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51" name="椭圆 200"/>
          <p:cNvSpPr/>
          <p:nvPr/>
        </p:nvSpPr>
        <p:spPr>
          <a:xfrm>
            <a:off x="4902002" y="3015177"/>
            <a:ext cx="466499" cy="45353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2" name="椭圆 201"/>
          <p:cNvSpPr/>
          <p:nvPr/>
        </p:nvSpPr>
        <p:spPr>
          <a:xfrm>
            <a:off x="4677381" y="2555962"/>
            <a:ext cx="142844" cy="13887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7" rIns="103693" bIns="51847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53" name="椭圆 202"/>
          <p:cNvSpPr/>
          <p:nvPr/>
        </p:nvSpPr>
        <p:spPr>
          <a:xfrm>
            <a:off x="7196825" y="3485578"/>
            <a:ext cx="319448" cy="31056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4" name="椭圆 203"/>
          <p:cNvSpPr/>
          <p:nvPr/>
        </p:nvSpPr>
        <p:spPr>
          <a:xfrm>
            <a:off x="6190538" y="2888832"/>
            <a:ext cx="279462" cy="27169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5" name="椭圆 204"/>
          <p:cNvSpPr/>
          <p:nvPr/>
        </p:nvSpPr>
        <p:spPr>
          <a:xfrm>
            <a:off x="5220769" y="4263639"/>
            <a:ext cx="358502" cy="34853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6" name="椭圆 205"/>
          <p:cNvSpPr/>
          <p:nvPr/>
        </p:nvSpPr>
        <p:spPr>
          <a:xfrm>
            <a:off x="6116030" y="3909298"/>
            <a:ext cx="219113" cy="21302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7" name="椭圆 206"/>
          <p:cNvSpPr/>
          <p:nvPr/>
        </p:nvSpPr>
        <p:spPr>
          <a:xfrm>
            <a:off x="7013063" y="2400797"/>
            <a:ext cx="255299" cy="24820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8" name="椭圆 207"/>
          <p:cNvSpPr/>
          <p:nvPr/>
        </p:nvSpPr>
        <p:spPr>
          <a:xfrm>
            <a:off x="3706737" y="2066120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9" name="椭圆 208"/>
          <p:cNvSpPr/>
          <p:nvPr/>
        </p:nvSpPr>
        <p:spPr>
          <a:xfrm>
            <a:off x="3699490" y="3394838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0" name="椭圆 209"/>
          <p:cNvSpPr/>
          <p:nvPr/>
        </p:nvSpPr>
        <p:spPr>
          <a:xfrm>
            <a:off x="3565123" y="4918732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1" name="椭圆 210"/>
          <p:cNvSpPr/>
          <p:nvPr/>
        </p:nvSpPr>
        <p:spPr>
          <a:xfrm>
            <a:off x="8041643" y="2027165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2" name="椭圆 211"/>
          <p:cNvSpPr/>
          <p:nvPr/>
        </p:nvSpPr>
        <p:spPr>
          <a:xfrm>
            <a:off x="8051651" y="3399454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3" name="椭圆 212"/>
          <p:cNvSpPr/>
          <p:nvPr/>
        </p:nvSpPr>
        <p:spPr>
          <a:xfrm>
            <a:off x="8041643" y="4612761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4" name="椭圆 213"/>
          <p:cNvSpPr/>
          <p:nvPr/>
        </p:nvSpPr>
        <p:spPr>
          <a:xfrm>
            <a:off x="6440345" y="3279219"/>
            <a:ext cx="102173" cy="993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-4168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18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«Сведения из ЕГРН о правах молодого ученого и членов его семьи,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проживающих совместно с ним»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412312" y="4914702"/>
            <a:ext cx="3407271" cy="1323792"/>
            <a:chOff x="2888311" y="5265681"/>
            <a:chExt cx="3407271" cy="132379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19"/>
            <a:stretch/>
          </p:blipFill>
          <p:spPr>
            <a:xfrm>
              <a:off x="2888311" y="5459766"/>
              <a:ext cx="3407271" cy="112970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9" t="1" r="55099" b="66756"/>
            <a:stretch/>
          </p:blipFill>
          <p:spPr>
            <a:xfrm>
              <a:off x="3224803" y="5265681"/>
              <a:ext cx="1242874" cy="56121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45554" y="1218185"/>
            <a:ext cx="3012301" cy="64633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из ЕГРН предоставляются: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0"/>
          <p:cNvCxnSpPr>
            <a:stCxn id="25" idx="2"/>
            <a:endCxn id="72" idx="0"/>
          </p:cNvCxnSpPr>
          <p:nvPr/>
        </p:nvCxnSpPr>
        <p:spPr bwMode="auto">
          <a:xfrm flipH="1">
            <a:off x="1926596" y="5080477"/>
            <a:ext cx="1" cy="4639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17"/>
          <p:cNvSpPr>
            <a:spLocks noChangeArrowheads="1"/>
          </p:cNvSpPr>
          <p:nvPr/>
        </p:nvSpPr>
        <p:spPr bwMode="auto">
          <a:xfrm>
            <a:off x="189587" y="5544469"/>
            <a:ext cx="3474018" cy="102802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отражения в справках БТИ сведений о наличии недвижимого имущества, впоследствии отчужденного, рекомендуется предоставлять сведения из ЕГРН за весь период деятельности </a:t>
            </a:r>
            <a:r>
              <a:rPr lang="ru-RU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Номер слайда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22</a:t>
            </a:fld>
            <a:endParaRPr lang="en-US"/>
          </a:p>
        </p:txBody>
      </p:sp>
      <p:cxnSp>
        <p:nvCxnSpPr>
          <p:cNvPr id="66" name="Straight Connector 60"/>
          <p:cNvCxnSpPr/>
          <p:nvPr/>
        </p:nvCxnSpPr>
        <p:spPr bwMode="auto">
          <a:xfrm flipH="1">
            <a:off x="1595391" y="5080477"/>
            <a:ext cx="1" cy="4639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0"/>
          <p:cNvCxnSpPr/>
          <p:nvPr/>
        </p:nvCxnSpPr>
        <p:spPr bwMode="auto">
          <a:xfrm flipH="1">
            <a:off x="2251968" y="5080477"/>
            <a:ext cx="1" cy="4639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80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000"/>
                            </p:stCondLst>
                            <p:childTnLst>
                              <p:par>
                                <p:cTn id="2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/>
      <p:bldP spid="29" grpId="0"/>
      <p:bldP spid="31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2" grpId="0" animBg="1"/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3397DB1-105A-4D8E-A913-0C07CB8D40DA}"/>
              </a:ext>
            </a:extLst>
          </p:cNvPr>
          <p:cNvSpPr/>
          <p:nvPr/>
        </p:nvSpPr>
        <p:spPr>
          <a:xfrm>
            <a:off x="624585" y="2446212"/>
            <a:ext cx="3371000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Юридический факт ведения раздельного хозяйства подлежит установлению судом. В этой связи помимо договора (соглашения) о порядке пользования жилым помещением (нотариально заверенная копии)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предоставляются: 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копия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решения суда о ведении раздельного хозяйства членами семьи, совместно проживающими с молодым ученым, с отметкой о вступлении в законную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силу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копия документа, подтверждающего раздельное ведение лицевых счетов молодым ученым и членами его семьи</a:t>
            </a:r>
            <a:endParaRPr lang="ru-RU" sz="1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A98AD9-1B9C-43C7-A970-4D659C378BD7}"/>
              </a:ext>
            </a:extLst>
          </p:cNvPr>
          <p:cNvSpPr/>
          <p:nvPr/>
        </p:nvSpPr>
        <p:spPr>
          <a:xfrm>
            <a:off x="8033841" y="2716639"/>
            <a:ext cx="2253470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документа выдается не ранее чем за 3 месяца до даты представления документов на жилищную комиссию организации, в которой работает молодой ученый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Freeform 92">
            <a:extLst>
              <a:ext uri="{FF2B5EF4-FFF2-40B4-BE49-F238E27FC236}">
                <a16:creationId xmlns:a16="http://schemas.microsoft.com/office/drawing/2014/main" id="{C204F934-BC65-4262-9ADC-C86799AB3130}"/>
              </a:ext>
            </a:extLst>
          </p:cNvPr>
          <p:cNvSpPr>
            <a:spLocks/>
          </p:cNvSpPr>
          <p:nvPr/>
        </p:nvSpPr>
        <p:spPr bwMode="auto">
          <a:xfrm>
            <a:off x="5858994" y="2071802"/>
            <a:ext cx="1872745" cy="3335515"/>
          </a:xfrm>
          <a:custGeom>
            <a:avLst/>
            <a:gdLst>
              <a:gd name="T0" fmla="*/ 191 w 731"/>
              <a:gd name="T1" fmla="*/ 0 h 1301"/>
              <a:gd name="T2" fmla="*/ 682 w 731"/>
              <a:gd name="T3" fmla="*/ 420 h 1301"/>
              <a:gd name="T4" fmla="*/ 645 w 731"/>
              <a:gd name="T5" fmla="*/ 890 h 1301"/>
              <a:gd name="T6" fmla="*/ 160 w 731"/>
              <a:gd name="T7" fmla="*/ 1223 h 1301"/>
              <a:gd name="T8" fmla="*/ 127 w 731"/>
              <a:gd name="T9" fmla="*/ 1301 h 1301"/>
              <a:gd name="T10" fmla="*/ 0 w 731"/>
              <a:gd name="T11" fmla="*/ 1043 h 1301"/>
              <a:gd name="T12" fmla="*/ 127 w 731"/>
              <a:gd name="T13" fmla="*/ 784 h 1301"/>
              <a:gd name="T14" fmla="*/ 158 w 731"/>
              <a:gd name="T15" fmla="*/ 858 h 1301"/>
              <a:gd name="T16" fmla="*/ 324 w 731"/>
              <a:gd name="T17" fmla="*/ 726 h 1301"/>
              <a:gd name="T18" fmla="*/ 339 w 731"/>
              <a:gd name="T19" fmla="*/ 530 h 1301"/>
              <a:gd name="T20" fmla="*/ 181 w 731"/>
              <a:gd name="T21" fmla="*/ 368 h 1301"/>
              <a:gd name="T22" fmla="*/ 276 w 731"/>
              <a:gd name="T23" fmla="*/ 174 h 1301"/>
              <a:gd name="T24" fmla="*/ 191 w 731"/>
              <a:gd name="T25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1" h="1301">
                <a:moveTo>
                  <a:pt x="191" y="0"/>
                </a:moveTo>
                <a:cubicBezTo>
                  <a:pt x="416" y="35"/>
                  <a:pt x="609" y="194"/>
                  <a:pt x="682" y="420"/>
                </a:cubicBezTo>
                <a:cubicBezTo>
                  <a:pt x="731" y="570"/>
                  <a:pt x="722" y="738"/>
                  <a:pt x="645" y="890"/>
                </a:cubicBezTo>
                <a:cubicBezTo>
                  <a:pt x="549" y="1076"/>
                  <a:pt x="367" y="1201"/>
                  <a:pt x="160" y="1223"/>
                </a:cubicBezTo>
                <a:lnTo>
                  <a:pt x="127" y="1301"/>
                </a:lnTo>
                <a:lnTo>
                  <a:pt x="0" y="1043"/>
                </a:lnTo>
                <a:lnTo>
                  <a:pt x="127" y="784"/>
                </a:lnTo>
                <a:lnTo>
                  <a:pt x="158" y="858"/>
                </a:lnTo>
                <a:cubicBezTo>
                  <a:pt x="230" y="840"/>
                  <a:pt x="290" y="792"/>
                  <a:pt x="324" y="726"/>
                </a:cubicBezTo>
                <a:cubicBezTo>
                  <a:pt x="356" y="663"/>
                  <a:pt x="359" y="593"/>
                  <a:pt x="339" y="530"/>
                </a:cubicBezTo>
                <a:cubicBezTo>
                  <a:pt x="314" y="453"/>
                  <a:pt x="254" y="394"/>
                  <a:pt x="181" y="368"/>
                </a:cubicBezTo>
                <a:lnTo>
                  <a:pt x="276" y="174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93">
            <a:extLst>
              <a:ext uri="{FF2B5EF4-FFF2-40B4-BE49-F238E27FC236}">
                <a16:creationId xmlns:a16="http://schemas.microsoft.com/office/drawing/2014/main" id="{03B59F32-BFBF-4AAE-8F05-DA3FEC8D50CA}"/>
              </a:ext>
            </a:extLst>
          </p:cNvPr>
          <p:cNvSpPr>
            <a:spLocks/>
          </p:cNvSpPr>
          <p:nvPr/>
        </p:nvSpPr>
        <p:spPr bwMode="auto">
          <a:xfrm>
            <a:off x="4473839" y="1854873"/>
            <a:ext cx="2035939" cy="3361388"/>
          </a:xfrm>
          <a:custGeom>
            <a:avLst/>
            <a:gdLst>
              <a:gd name="T0" fmla="*/ 608 w 794"/>
              <a:gd name="T1" fmla="*/ 1311 h 1311"/>
              <a:gd name="T2" fmla="*/ 49 w 794"/>
              <a:gd name="T3" fmla="*/ 884 h 1311"/>
              <a:gd name="T4" fmla="*/ 87 w 794"/>
              <a:gd name="T5" fmla="*/ 414 h 1311"/>
              <a:gd name="T6" fmla="*/ 634 w 794"/>
              <a:gd name="T7" fmla="*/ 78 h 1311"/>
              <a:gd name="T8" fmla="*/ 667 w 794"/>
              <a:gd name="T9" fmla="*/ 0 h 1311"/>
              <a:gd name="T10" fmla="*/ 794 w 794"/>
              <a:gd name="T11" fmla="*/ 259 h 1311"/>
              <a:gd name="T12" fmla="*/ 667 w 794"/>
              <a:gd name="T13" fmla="*/ 517 h 1311"/>
              <a:gd name="T14" fmla="*/ 634 w 794"/>
              <a:gd name="T15" fmla="*/ 439 h 1311"/>
              <a:gd name="T16" fmla="*/ 408 w 794"/>
              <a:gd name="T17" fmla="*/ 578 h 1311"/>
              <a:gd name="T18" fmla="*/ 392 w 794"/>
              <a:gd name="T19" fmla="*/ 774 h 1311"/>
              <a:gd name="T20" fmla="*/ 606 w 794"/>
              <a:gd name="T21" fmla="*/ 948 h 1311"/>
              <a:gd name="T22" fmla="*/ 518 w 794"/>
              <a:gd name="T23" fmla="*/ 1128 h 1311"/>
              <a:gd name="T24" fmla="*/ 608 w 794"/>
              <a:gd name="T25" fmla="*/ 1311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4" h="1311">
                <a:moveTo>
                  <a:pt x="608" y="1311"/>
                </a:moveTo>
                <a:cubicBezTo>
                  <a:pt x="357" y="1299"/>
                  <a:pt x="130" y="1134"/>
                  <a:pt x="49" y="884"/>
                </a:cubicBezTo>
                <a:cubicBezTo>
                  <a:pt x="0" y="734"/>
                  <a:pt x="9" y="566"/>
                  <a:pt x="87" y="414"/>
                </a:cubicBezTo>
                <a:cubicBezTo>
                  <a:pt x="192" y="208"/>
                  <a:pt x="403" y="78"/>
                  <a:pt x="634" y="78"/>
                </a:cubicBezTo>
                <a:lnTo>
                  <a:pt x="667" y="0"/>
                </a:lnTo>
                <a:lnTo>
                  <a:pt x="794" y="259"/>
                </a:lnTo>
                <a:lnTo>
                  <a:pt x="667" y="517"/>
                </a:lnTo>
                <a:lnTo>
                  <a:pt x="634" y="439"/>
                </a:lnTo>
                <a:cubicBezTo>
                  <a:pt x="539" y="439"/>
                  <a:pt x="451" y="493"/>
                  <a:pt x="408" y="578"/>
                </a:cubicBezTo>
                <a:cubicBezTo>
                  <a:pt x="376" y="641"/>
                  <a:pt x="372" y="711"/>
                  <a:pt x="392" y="774"/>
                </a:cubicBezTo>
                <a:cubicBezTo>
                  <a:pt x="424" y="872"/>
                  <a:pt x="510" y="937"/>
                  <a:pt x="606" y="948"/>
                </a:cubicBezTo>
                <a:lnTo>
                  <a:pt x="518" y="1128"/>
                </a:lnTo>
                <a:lnTo>
                  <a:pt x="608" y="13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BB4E2D-1ECB-45A1-A36A-21C7D404287C}"/>
              </a:ext>
            </a:extLst>
          </p:cNvPr>
          <p:cNvSpPr txBox="1"/>
          <p:nvPr/>
        </p:nvSpPr>
        <p:spPr>
          <a:xfrm>
            <a:off x="4551666" y="3108527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4F87F7-8F0D-4486-B266-EA1F1085484A}"/>
              </a:ext>
            </a:extLst>
          </p:cNvPr>
          <p:cNvSpPr txBox="1"/>
          <p:nvPr/>
        </p:nvSpPr>
        <p:spPr>
          <a:xfrm>
            <a:off x="6811880" y="3142557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6679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документа о порядке пользования жилым помещением (договор, соглашение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случае, если молодой ученый ведет раздельное хозяйство с членами семьи на совместно занимаемой площади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4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44" grpId="0" animBg="1"/>
      <p:bldP spid="45" grpId="0" animBg="1"/>
      <p:bldP spid="56" grpId="0"/>
      <p:bldP spid="57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33385" y="2981895"/>
            <a:ext cx="3990939" cy="1010711"/>
            <a:chOff x="633385" y="2981895"/>
            <a:chExt cx="3990939" cy="1010711"/>
          </a:xfrm>
        </p:grpSpPr>
        <p:sp>
          <p:nvSpPr>
            <p:cNvPr id="4" name="Freeform 3"/>
            <p:cNvSpPr/>
            <p:nvPr/>
          </p:nvSpPr>
          <p:spPr>
            <a:xfrm>
              <a:off x="1428076" y="2981895"/>
              <a:ext cx="3196248" cy="1010711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1" rIns="55361" bIns="55362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621769" y="2992695"/>
              <a:ext cx="2851020" cy="98809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 выдается медицинским учреждением с указанием наименования и кода заболевания  в соответствии с Перечнем, утвержденным приказом Минздрава России от 29.11.2012 № 987н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3385" y="2981895"/>
              <a:ext cx="887492" cy="101071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1025" y="4371500"/>
            <a:ext cx="3993300" cy="953079"/>
            <a:chOff x="631025" y="4371500"/>
            <a:chExt cx="3993300" cy="953079"/>
          </a:xfrm>
        </p:grpSpPr>
        <p:sp>
          <p:nvSpPr>
            <p:cNvPr id="5" name="Freeform 4"/>
            <p:cNvSpPr/>
            <p:nvPr/>
          </p:nvSpPr>
          <p:spPr>
            <a:xfrm>
              <a:off x="1470734" y="4371500"/>
              <a:ext cx="3153591" cy="953079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1520877" y="4632595"/>
              <a:ext cx="3103447" cy="4308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Документ предоставляется в </a:t>
              </a:r>
              <a:r>
                <a: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подлиннике либо в нотариальной копии</a:t>
              </a:r>
              <a:endParaRPr lang="ru-RU" sz="14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31025" y="4371500"/>
              <a:ext cx="889852" cy="95307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0" y="26205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«Документ, подтверждающий наличие тяжелой формы хронического заболевания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6657" r="31250" b="20202"/>
          <a:stretch/>
        </p:blipFill>
        <p:spPr>
          <a:xfrm>
            <a:off x="5030505" y="2275784"/>
            <a:ext cx="6248193" cy="4371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0504" y="1537120"/>
            <a:ext cx="6248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тяжелых форм хронических заболеваний, при которых невозможно совместное проживание граждан в одной квартире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Минздрава России от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29.11.2012 № 987н)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91575" y="6356350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8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186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заключения о признании помещения непригодным для постоянного проживания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532276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Формы документов, выдаваемые по итогам обследования межведомственной комиссией, приведены в приложениях № 1 и № 2 к Положению, утвержденному постановлением Правительства Российской Федерации от 28.01.2006 № 47</a:t>
            </a:r>
            <a:endParaRPr lang="ru-RU" dirty="0"/>
          </a:p>
        </p:txBody>
      </p:sp>
      <p:sp>
        <p:nvSpPr>
          <p:cNvPr id="17" name="Diamond 288"/>
          <p:cNvSpPr/>
          <p:nvPr/>
        </p:nvSpPr>
        <p:spPr>
          <a:xfrm>
            <a:off x="1093224" y="4117747"/>
            <a:ext cx="626084" cy="643375"/>
          </a:xfrm>
          <a:prstGeom prst="diamond">
            <a:avLst/>
          </a:prstGeom>
          <a:solidFill>
            <a:srgbClr val="EB22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18" name="TextBox 299"/>
          <p:cNvSpPr txBox="1">
            <a:spLocks/>
          </p:cNvSpPr>
          <p:nvPr/>
        </p:nvSpPr>
        <p:spPr>
          <a:xfrm>
            <a:off x="1575187" y="4117747"/>
            <a:ext cx="4185913" cy="729623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Копия заключения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нотариальном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порядке либо органом местного самоуправления, выдавшим его</a:t>
            </a:r>
            <a:endParaRPr lang="ru-RU" sz="1400" dirty="0"/>
          </a:p>
        </p:txBody>
      </p:sp>
      <p:sp>
        <p:nvSpPr>
          <p:cNvPr id="15" name="Diamond 290"/>
          <p:cNvSpPr/>
          <p:nvPr/>
        </p:nvSpPr>
        <p:spPr>
          <a:xfrm>
            <a:off x="1103630" y="2764341"/>
            <a:ext cx="615678" cy="643375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16" name="TextBox 297"/>
          <p:cNvSpPr txBox="1">
            <a:spLocks/>
          </p:cNvSpPr>
          <p:nvPr/>
        </p:nvSpPr>
        <p:spPr>
          <a:xfrm>
            <a:off x="1569703" y="2771663"/>
            <a:ext cx="4191397" cy="680638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признании жилого помещения непригодным для проживания принимается межведомственной комиссией, созданной органом местного управления </a:t>
            </a:r>
          </a:p>
        </p:txBody>
      </p:sp>
      <p:sp>
        <p:nvSpPr>
          <p:cNvPr id="13" name="Diamond 292"/>
          <p:cNvSpPr/>
          <p:nvPr/>
        </p:nvSpPr>
        <p:spPr>
          <a:xfrm>
            <a:off x="1103630" y="1530460"/>
            <a:ext cx="615678" cy="643375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14" name="TextBox 295"/>
          <p:cNvSpPr txBox="1">
            <a:spLocks/>
          </p:cNvSpPr>
          <p:nvPr/>
        </p:nvSpPr>
        <p:spPr>
          <a:xfrm>
            <a:off x="1575190" y="1530460"/>
            <a:ext cx="4185910" cy="662007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заключения утверждена постановлением Правительства Российской Федерации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28.01.2006 № 47</a:t>
            </a:r>
            <a:endParaRPr lang="ru-RU" sz="1400" dirty="0"/>
          </a:p>
        </p:txBody>
      </p:sp>
      <p:pic>
        <p:nvPicPr>
          <p:cNvPr id="21" name="4c08d82555cf491696ecd503fbf6238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29359" y="1908699"/>
            <a:ext cx="3703745" cy="2463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0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62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" grpId="0" animBg="1"/>
      <p:bldP spid="18" grpId="0"/>
      <p:bldP spid="15" grpId="0" animBg="1"/>
      <p:bldP spid="16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073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молодого ученого нуждающимся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улучшении жилищных условий</a:t>
            </a:r>
          </a:p>
        </p:txBody>
      </p:sp>
      <p:grpSp>
        <p:nvGrpSpPr>
          <p:cNvPr id="3" name="Группа 2"/>
          <p:cNvGrpSpPr/>
          <p:nvPr/>
        </p:nvGrpSpPr>
        <p:grpSpPr>
          <a:xfrm rot="8256010">
            <a:off x="-26922" y="-14899"/>
            <a:ext cx="1635324" cy="1699370"/>
            <a:chOff x="4856863" y="1703635"/>
            <a:chExt cx="2478274" cy="2925966"/>
          </a:xfrm>
          <a:solidFill>
            <a:schemeClr val="accent4"/>
          </a:solidFill>
        </p:grpSpPr>
        <p:sp>
          <p:nvSpPr>
            <p:cNvPr id="5" name="原创设计师QQ598969553          _5"/>
            <p:cNvSpPr/>
            <p:nvPr/>
          </p:nvSpPr>
          <p:spPr>
            <a:xfrm>
              <a:off x="5565170" y="4438207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6" name="原创设计师QQ598969553          _6"/>
            <p:cNvSpPr/>
            <p:nvPr/>
          </p:nvSpPr>
          <p:spPr>
            <a:xfrm>
              <a:off x="6460527" y="4438207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" name="原创设计师QQ598969553          _7"/>
            <p:cNvSpPr/>
            <p:nvPr/>
          </p:nvSpPr>
          <p:spPr>
            <a:xfrm>
              <a:off x="6031082" y="4472796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" name="原创设计师QQ598969553          _8"/>
            <p:cNvSpPr/>
            <p:nvPr/>
          </p:nvSpPr>
          <p:spPr>
            <a:xfrm>
              <a:off x="5267458" y="3919461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" name="原创设计师QQ598969553          _9"/>
            <p:cNvSpPr/>
            <p:nvPr/>
          </p:nvSpPr>
          <p:spPr>
            <a:xfrm>
              <a:off x="4941995" y="3419766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原创设计师QQ598969553          _10"/>
            <p:cNvSpPr/>
            <p:nvPr/>
          </p:nvSpPr>
          <p:spPr>
            <a:xfrm>
              <a:off x="4856863" y="2791072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1" name="原创设计师QQ598969553          _11"/>
            <p:cNvSpPr/>
            <p:nvPr/>
          </p:nvSpPr>
          <p:spPr>
            <a:xfrm>
              <a:off x="5171166" y="2060019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2" name="原创设计师QQ598969553          _12"/>
            <p:cNvSpPr/>
            <p:nvPr/>
          </p:nvSpPr>
          <p:spPr>
            <a:xfrm>
              <a:off x="5667938" y="1735722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3" name="原创设计师QQ598969553          _13"/>
            <p:cNvSpPr/>
            <p:nvPr/>
          </p:nvSpPr>
          <p:spPr>
            <a:xfrm>
              <a:off x="6265553" y="1703635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4" name="原创设计师QQ598969553          _14"/>
            <p:cNvSpPr/>
            <p:nvPr/>
          </p:nvSpPr>
          <p:spPr>
            <a:xfrm>
              <a:off x="6906377" y="2109930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5" name="原创设计师QQ598969553          _15"/>
            <p:cNvSpPr/>
            <p:nvPr/>
          </p:nvSpPr>
          <p:spPr>
            <a:xfrm>
              <a:off x="7143743" y="2717364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6" name="原创设计师QQ598969553          _16"/>
            <p:cNvSpPr/>
            <p:nvPr/>
          </p:nvSpPr>
          <p:spPr>
            <a:xfrm>
              <a:off x="7089045" y="3375925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原创设计师QQ598969553          _17"/>
            <p:cNvSpPr/>
            <p:nvPr/>
          </p:nvSpPr>
          <p:spPr>
            <a:xfrm>
              <a:off x="6732346" y="3963328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原创设计师QQ598969553          _18"/>
            <p:cNvSpPr/>
            <p:nvPr/>
          </p:nvSpPr>
          <p:spPr>
            <a:xfrm>
              <a:off x="5765119" y="3858337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原创设计师QQ598969553          _19"/>
            <p:cNvSpPr/>
            <p:nvPr/>
          </p:nvSpPr>
          <p:spPr>
            <a:xfrm>
              <a:off x="5507064" y="2711533"/>
              <a:ext cx="295957" cy="29595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0" name="原创设计师QQ598969553          _20"/>
            <p:cNvSpPr/>
            <p:nvPr/>
          </p:nvSpPr>
          <p:spPr>
            <a:xfrm>
              <a:off x="6101976" y="3317625"/>
              <a:ext cx="432576" cy="4325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1" name="原创设计师QQ598969553          _21"/>
            <p:cNvSpPr/>
            <p:nvPr/>
          </p:nvSpPr>
          <p:spPr>
            <a:xfrm>
              <a:off x="5817672" y="3178376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原创设计师QQ598969553          _22"/>
            <p:cNvSpPr/>
            <p:nvPr/>
          </p:nvSpPr>
          <p:spPr>
            <a:xfrm>
              <a:off x="5347686" y="3230988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3" name="原创设计师QQ598969553          _23"/>
            <p:cNvSpPr/>
            <p:nvPr/>
          </p:nvSpPr>
          <p:spPr>
            <a:xfrm>
              <a:off x="6097298" y="2176099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4" name="原创设计师QQ598969553          _24"/>
            <p:cNvSpPr/>
            <p:nvPr/>
          </p:nvSpPr>
          <p:spPr>
            <a:xfrm>
              <a:off x="6297191" y="2533839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5" name="原创设计师QQ598969553          _25"/>
            <p:cNvSpPr/>
            <p:nvPr/>
          </p:nvSpPr>
          <p:spPr>
            <a:xfrm>
              <a:off x="6751402" y="3039594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6" name="原创设计师QQ598969553          _26"/>
            <p:cNvSpPr/>
            <p:nvPr/>
          </p:nvSpPr>
          <p:spPr>
            <a:xfrm>
              <a:off x="5518144" y="2178435"/>
              <a:ext cx="295957" cy="29595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7" name="原创设计师QQ598969553          _27"/>
            <p:cNvSpPr/>
            <p:nvPr/>
          </p:nvSpPr>
          <p:spPr>
            <a:xfrm>
              <a:off x="6222001" y="3008691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cxnSp>
          <p:nvCxnSpPr>
            <p:cNvPr id="28" name="原创设计师QQ598969553          _28"/>
            <p:cNvCxnSpPr>
              <a:stCxn id="5" idx="6"/>
              <a:endCxn id="7" idx="2"/>
            </p:cNvCxnSpPr>
            <p:nvPr/>
          </p:nvCxnSpPr>
          <p:spPr>
            <a:xfrm>
              <a:off x="5756564" y="4533904"/>
              <a:ext cx="274518" cy="851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原创设计师QQ598969553          _29"/>
            <p:cNvCxnSpPr>
              <a:stCxn id="7" idx="6"/>
              <a:endCxn id="6" idx="2"/>
            </p:cNvCxnSpPr>
            <p:nvPr/>
          </p:nvCxnSpPr>
          <p:spPr>
            <a:xfrm flipV="1">
              <a:off x="6170331" y="4507832"/>
              <a:ext cx="290196" cy="3458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原创设计师QQ598969553          _30"/>
            <p:cNvCxnSpPr>
              <a:stCxn id="6" idx="7"/>
              <a:endCxn id="17" idx="3"/>
            </p:cNvCxnSpPr>
            <p:nvPr/>
          </p:nvCxnSpPr>
          <p:spPr>
            <a:xfrm flipV="1">
              <a:off x="6579383" y="4082184"/>
              <a:ext cx="173356" cy="376416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原创设计师QQ598969553          _31"/>
            <p:cNvCxnSpPr>
              <a:stCxn id="17" idx="7"/>
              <a:endCxn id="16" idx="3"/>
            </p:cNvCxnSpPr>
            <p:nvPr/>
          </p:nvCxnSpPr>
          <p:spPr>
            <a:xfrm flipV="1">
              <a:off x="6851202" y="3539290"/>
              <a:ext cx="265872" cy="44443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原创设计师QQ598969553          _32"/>
            <p:cNvCxnSpPr>
              <a:stCxn id="16" idx="0"/>
              <a:endCxn id="15" idx="4"/>
            </p:cNvCxnSpPr>
            <p:nvPr/>
          </p:nvCxnSpPr>
          <p:spPr>
            <a:xfrm flipV="1">
              <a:off x="7184742" y="2908758"/>
              <a:ext cx="54698" cy="46716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原创设计师QQ598969553          _33"/>
            <p:cNvCxnSpPr>
              <a:stCxn id="15" idx="0"/>
              <a:endCxn id="14" idx="5"/>
            </p:cNvCxnSpPr>
            <p:nvPr/>
          </p:nvCxnSpPr>
          <p:spPr>
            <a:xfrm flipH="1" flipV="1">
              <a:off x="7069742" y="2273295"/>
              <a:ext cx="169698" cy="44406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原创设计师QQ598969553          _34"/>
            <p:cNvCxnSpPr>
              <a:stCxn id="14" idx="1"/>
              <a:endCxn id="13" idx="6"/>
            </p:cNvCxnSpPr>
            <p:nvPr/>
          </p:nvCxnSpPr>
          <p:spPr>
            <a:xfrm flipH="1" flipV="1">
              <a:off x="6456947" y="1799332"/>
              <a:ext cx="477459" cy="33862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原创设计师QQ598969553          _35"/>
            <p:cNvCxnSpPr>
              <a:stCxn id="13" idx="2"/>
              <a:endCxn id="12" idx="6"/>
            </p:cNvCxnSpPr>
            <p:nvPr/>
          </p:nvCxnSpPr>
          <p:spPr>
            <a:xfrm flipH="1">
              <a:off x="5859332" y="1799332"/>
              <a:ext cx="406221" cy="3208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原创设计师QQ598969553          _36"/>
            <p:cNvCxnSpPr>
              <a:stCxn id="12" idx="2"/>
              <a:endCxn id="11" idx="7"/>
            </p:cNvCxnSpPr>
            <p:nvPr/>
          </p:nvCxnSpPr>
          <p:spPr>
            <a:xfrm flipH="1">
              <a:off x="5334531" y="1831419"/>
              <a:ext cx="333407" cy="25662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原创设计师QQ598969553          _37"/>
            <p:cNvCxnSpPr>
              <a:stCxn id="11" idx="3"/>
              <a:endCxn id="10" idx="0"/>
            </p:cNvCxnSpPr>
            <p:nvPr/>
          </p:nvCxnSpPr>
          <p:spPr>
            <a:xfrm flipH="1">
              <a:off x="4952560" y="2223384"/>
              <a:ext cx="246635" cy="56768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原创设计师QQ598969553          _38"/>
            <p:cNvCxnSpPr>
              <a:stCxn id="10" idx="4"/>
              <a:endCxn id="9" idx="0"/>
            </p:cNvCxnSpPr>
            <p:nvPr/>
          </p:nvCxnSpPr>
          <p:spPr>
            <a:xfrm>
              <a:off x="4952560" y="2982466"/>
              <a:ext cx="85132" cy="43730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原创设计师QQ598969553          _39"/>
            <p:cNvCxnSpPr>
              <a:stCxn id="9" idx="5"/>
              <a:endCxn id="8" idx="1"/>
            </p:cNvCxnSpPr>
            <p:nvPr/>
          </p:nvCxnSpPr>
          <p:spPr>
            <a:xfrm>
              <a:off x="5105360" y="3583131"/>
              <a:ext cx="190127" cy="36435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原创设计师QQ598969553          _40"/>
            <p:cNvCxnSpPr>
              <a:stCxn id="8" idx="4"/>
              <a:endCxn id="5" idx="1"/>
            </p:cNvCxnSpPr>
            <p:nvPr/>
          </p:nvCxnSpPr>
          <p:spPr>
            <a:xfrm>
              <a:off x="5363155" y="4110855"/>
              <a:ext cx="230044" cy="35538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原创设计师QQ598969553          _41"/>
            <p:cNvCxnSpPr>
              <a:stCxn id="5" idx="7"/>
              <a:endCxn id="18" idx="4"/>
            </p:cNvCxnSpPr>
            <p:nvPr/>
          </p:nvCxnSpPr>
          <p:spPr>
            <a:xfrm flipV="1">
              <a:off x="5728535" y="3997586"/>
              <a:ext cx="106209" cy="46865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原创设计师QQ598969553          _42"/>
            <p:cNvCxnSpPr>
              <a:stCxn id="18" idx="6"/>
              <a:endCxn id="17" idx="2"/>
            </p:cNvCxnSpPr>
            <p:nvPr/>
          </p:nvCxnSpPr>
          <p:spPr>
            <a:xfrm>
              <a:off x="5904368" y="3927962"/>
              <a:ext cx="827978" cy="10499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原创设计师QQ598969553          _43"/>
            <p:cNvCxnSpPr>
              <a:stCxn id="18" idx="5"/>
              <a:endCxn id="7" idx="0"/>
            </p:cNvCxnSpPr>
            <p:nvPr/>
          </p:nvCxnSpPr>
          <p:spPr>
            <a:xfrm>
              <a:off x="5883975" y="3977193"/>
              <a:ext cx="216732" cy="49560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原创设计师QQ598969553          _44"/>
            <p:cNvCxnSpPr>
              <a:stCxn id="6" idx="1"/>
              <a:endCxn id="18" idx="5"/>
            </p:cNvCxnSpPr>
            <p:nvPr/>
          </p:nvCxnSpPr>
          <p:spPr>
            <a:xfrm flipH="1" flipV="1">
              <a:off x="5883975" y="3977193"/>
              <a:ext cx="596945" cy="48140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原创设计师QQ598969553          _45"/>
            <p:cNvCxnSpPr>
              <a:stCxn id="18" idx="1"/>
              <a:endCxn id="22" idx="5"/>
            </p:cNvCxnSpPr>
            <p:nvPr/>
          </p:nvCxnSpPr>
          <p:spPr>
            <a:xfrm flipH="1" flipV="1">
              <a:off x="5466542" y="3349844"/>
              <a:ext cx="318970" cy="528886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原创设计师QQ598969553          _46"/>
            <p:cNvCxnSpPr>
              <a:stCxn id="8" idx="7"/>
              <a:endCxn id="18" idx="2"/>
            </p:cNvCxnSpPr>
            <p:nvPr/>
          </p:nvCxnSpPr>
          <p:spPr>
            <a:xfrm flipV="1">
              <a:off x="5430823" y="3927962"/>
              <a:ext cx="334296" cy="1952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原创设计师QQ598969553          _47"/>
            <p:cNvCxnSpPr>
              <a:stCxn id="22" idx="3"/>
              <a:endCxn id="9" idx="7"/>
            </p:cNvCxnSpPr>
            <p:nvPr/>
          </p:nvCxnSpPr>
          <p:spPr>
            <a:xfrm flipH="1">
              <a:off x="5105360" y="3349844"/>
              <a:ext cx="262719" cy="9795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原创设计师QQ598969553          _48"/>
            <p:cNvCxnSpPr>
              <a:stCxn id="8" idx="0"/>
              <a:endCxn id="22" idx="4"/>
            </p:cNvCxnSpPr>
            <p:nvPr/>
          </p:nvCxnSpPr>
          <p:spPr>
            <a:xfrm flipV="1">
              <a:off x="5363155" y="3370237"/>
              <a:ext cx="54156" cy="549224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原创设计师QQ598969553          _49"/>
            <p:cNvCxnSpPr>
              <a:stCxn id="22" idx="0"/>
              <a:endCxn id="11" idx="4"/>
            </p:cNvCxnSpPr>
            <p:nvPr/>
          </p:nvCxnSpPr>
          <p:spPr>
            <a:xfrm flipH="1" flipV="1">
              <a:off x="5266863" y="2251413"/>
              <a:ext cx="150448" cy="97957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原创设计师QQ598969553          _50"/>
            <p:cNvCxnSpPr>
              <a:stCxn id="22" idx="1"/>
              <a:endCxn id="10" idx="6"/>
            </p:cNvCxnSpPr>
            <p:nvPr/>
          </p:nvCxnSpPr>
          <p:spPr>
            <a:xfrm flipH="1" flipV="1">
              <a:off x="5048257" y="2886769"/>
              <a:ext cx="319822" cy="36461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原创设计师QQ598969553          _51"/>
            <p:cNvCxnSpPr>
              <a:stCxn id="11" idx="6"/>
              <a:endCxn id="26" idx="1"/>
            </p:cNvCxnSpPr>
            <p:nvPr/>
          </p:nvCxnSpPr>
          <p:spPr>
            <a:xfrm>
              <a:off x="5362560" y="2155716"/>
              <a:ext cx="198926" cy="6606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原创设计师QQ598969553          _52"/>
            <p:cNvCxnSpPr>
              <a:stCxn id="26" idx="4"/>
              <a:endCxn id="19" idx="0"/>
            </p:cNvCxnSpPr>
            <p:nvPr/>
          </p:nvCxnSpPr>
          <p:spPr>
            <a:xfrm flipH="1">
              <a:off x="5655043" y="2474392"/>
              <a:ext cx="11080" cy="23714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原创设计师QQ598969553          _53"/>
            <p:cNvCxnSpPr>
              <a:stCxn id="19" idx="5"/>
              <a:endCxn id="21" idx="1"/>
            </p:cNvCxnSpPr>
            <p:nvPr/>
          </p:nvCxnSpPr>
          <p:spPr>
            <a:xfrm>
              <a:off x="5759679" y="2964148"/>
              <a:ext cx="78386" cy="23462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原创设计师QQ598969553          _54"/>
            <p:cNvCxnSpPr>
              <a:stCxn id="21" idx="5"/>
              <a:endCxn id="20" idx="1"/>
            </p:cNvCxnSpPr>
            <p:nvPr/>
          </p:nvCxnSpPr>
          <p:spPr>
            <a:xfrm>
              <a:off x="5936528" y="3297232"/>
              <a:ext cx="228797" cy="8374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原创设计师QQ598969553          _55"/>
            <p:cNvCxnSpPr>
              <a:stCxn id="20" idx="5"/>
              <a:endCxn id="17" idx="1"/>
            </p:cNvCxnSpPr>
            <p:nvPr/>
          </p:nvCxnSpPr>
          <p:spPr>
            <a:xfrm>
              <a:off x="6471203" y="3686852"/>
              <a:ext cx="281536" cy="29686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原创设计师QQ598969553          _56"/>
            <p:cNvCxnSpPr>
              <a:stCxn id="20" idx="3"/>
              <a:endCxn id="18" idx="7"/>
            </p:cNvCxnSpPr>
            <p:nvPr/>
          </p:nvCxnSpPr>
          <p:spPr>
            <a:xfrm flipH="1">
              <a:off x="5883975" y="3686852"/>
              <a:ext cx="281350" cy="19187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原创设计师QQ598969553          _57"/>
            <p:cNvCxnSpPr>
              <a:stCxn id="21" idx="3"/>
              <a:endCxn id="22" idx="6"/>
            </p:cNvCxnSpPr>
            <p:nvPr/>
          </p:nvCxnSpPr>
          <p:spPr>
            <a:xfrm flipH="1">
              <a:off x="5486935" y="3297232"/>
              <a:ext cx="351130" cy="338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原创设计师QQ598969553          _58"/>
            <p:cNvCxnSpPr>
              <a:stCxn id="19" idx="3"/>
              <a:endCxn id="22" idx="7"/>
            </p:cNvCxnSpPr>
            <p:nvPr/>
          </p:nvCxnSpPr>
          <p:spPr>
            <a:xfrm flipH="1">
              <a:off x="5466542" y="2964148"/>
              <a:ext cx="83864" cy="28723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原创设计师QQ598969553          _59"/>
            <p:cNvCxnSpPr>
              <a:stCxn id="19" idx="7"/>
              <a:endCxn id="23" idx="3"/>
            </p:cNvCxnSpPr>
            <p:nvPr/>
          </p:nvCxnSpPr>
          <p:spPr>
            <a:xfrm flipV="1">
              <a:off x="5759679" y="2294955"/>
              <a:ext cx="358012" cy="45992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原创设计师QQ598969553          _60"/>
            <p:cNvCxnSpPr>
              <a:stCxn id="23" idx="7"/>
              <a:endCxn id="13" idx="3"/>
            </p:cNvCxnSpPr>
            <p:nvPr/>
          </p:nvCxnSpPr>
          <p:spPr>
            <a:xfrm flipV="1">
              <a:off x="6216154" y="1867000"/>
              <a:ext cx="77428" cy="32949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原创设计师QQ598969553          _61"/>
            <p:cNvCxnSpPr>
              <a:stCxn id="26" idx="7"/>
              <a:endCxn id="13" idx="3"/>
            </p:cNvCxnSpPr>
            <p:nvPr/>
          </p:nvCxnSpPr>
          <p:spPr>
            <a:xfrm flipV="1">
              <a:off x="5770759" y="1867000"/>
              <a:ext cx="522823" cy="35477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原创设计师QQ598969553          _62"/>
            <p:cNvCxnSpPr>
              <a:stCxn id="12" idx="5"/>
              <a:endCxn id="23" idx="1"/>
            </p:cNvCxnSpPr>
            <p:nvPr/>
          </p:nvCxnSpPr>
          <p:spPr>
            <a:xfrm>
              <a:off x="5831303" y="1899087"/>
              <a:ext cx="286388" cy="29740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原创设计师QQ598969553          _63"/>
            <p:cNvCxnSpPr>
              <a:stCxn id="24" idx="7"/>
              <a:endCxn id="14" idx="3"/>
            </p:cNvCxnSpPr>
            <p:nvPr/>
          </p:nvCxnSpPr>
          <p:spPr>
            <a:xfrm flipV="1">
              <a:off x="6460556" y="2273295"/>
              <a:ext cx="473850" cy="28857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原创设计师QQ598969553          _64"/>
            <p:cNvCxnSpPr>
              <a:stCxn id="24" idx="0"/>
              <a:endCxn id="13" idx="4"/>
            </p:cNvCxnSpPr>
            <p:nvPr/>
          </p:nvCxnSpPr>
          <p:spPr>
            <a:xfrm flipH="1" flipV="1">
              <a:off x="6361250" y="1895029"/>
              <a:ext cx="31638" cy="63881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原创设计师QQ598969553          _65"/>
            <p:cNvCxnSpPr>
              <a:stCxn id="24" idx="1"/>
              <a:endCxn id="23" idx="5"/>
            </p:cNvCxnSpPr>
            <p:nvPr/>
          </p:nvCxnSpPr>
          <p:spPr>
            <a:xfrm flipH="1" flipV="1">
              <a:off x="6216154" y="2294955"/>
              <a:ext cx="109066" cy="26691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原创设计师QQ598969553          _66"/>
            <p:cNvCxnSpPr>
              <a:stCxn id="27" idx="0"/>
              <a:endCxn id="24" idx="4"/>
            </p:cNvCxnSpPr>
            <p:nvPr/>
          </p:nvCxnSpPr>
          <p:spPr>
            <a:xfrm flipV="1">
              <a:off x="6291626" y="2725233"/>
              <a:ext cx="101262" cy="28345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原创设计师QQ598969553          _67"/>
            <p:cNvCxnSpPr>
              <a:stCxn id="27" idx="4"/>
              <a:endCxn id="20" idx="0"/>
            </p:cNvCxnSpPr>
            <p:nvPr/>
          </p:nvCxnSpPr>
          <p:spPr>
            <a:xfrm>
              <a:off x="6291626" y="3147940"/>
              <a:ext cx="26638" cy="16968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原创设计师QQ598969553          _68"/>
            <p:cNvCxnSpPr>
              <a:stCxn id="27" idx="1"/>
              <a:endCxn id="19" idx="6"/>
            </p:cNvCxnSpPr>
            <p:nvPr/>
          </p:nvCxnSpPr>
          <p:spPr>
            <a:xfrm flipH="1" flipV="1">
              <a:off x="5803021" y="2859512"/>
              <a:ext cx="439373" cy="16957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原创设计师QQ598969553          _69"/>
            <p:cNvCxnSpPr>
              <a:stCxn id="20" idx="7"/>
              <a:endCxn id="25" idx="3"/>
            </p:cNvCxnSpPr>
            <p:nvPr/>
          </p:nvCxnSpPr>
          <p:spPr>
            <a:xfrm flipV="1">
              <a:off x="6471203" y="3202959"/>
              <a:ext cx="308228" cy="17801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原创设计师QQ598969553          _70"/>
            <p:cNvCxnSpPr>
              <a:stCxn id="25" idx="0"/>
              <a:endCxn id="14" idx="4"/>
            </p:cNvCxnSpPr>
            <p:nvPr/>
          </p:nvCxnSpPr>
          <p:spPr>
            <a:xfrm flipV="1">
              <a:off x="6847099" y="2301324"/>
              <a:ext cx="154975" cy="73827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原创设计师QQ598969553          _71"/>
            <p:cNvCxnSpPr>
              <a:stCxn id="25" idx="1"/>
              <a:endCxn id="24" idx="5"/>
            </p:cNvCxnSpPr>
            <p:nvPr/>
          </p:nvCxnSpPr>
          <p:spPr>
            <a:xfrm flipH="1" flipV="1">
              <a:off x="6460556" y="2697204"/>
              <a:ext cx="318875" cy="37041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原创设计师QQ598969553          _72"/>
            <p:cNvCxnSpPr>
              <a:stCxn id="25" idx="7"/>
              <a:endCxn id="15" idx="3"/>
            </p:cNvCxnSpPr>
            <p:nvPr/>
          </p:nvCxnSpPr>
          <p:spPr>
            <a:xfrm flipV="1">
              <a:off x="6914767" y="2880729"/>
              <a:ext cx="257005" cy="186894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原创设计师QQ598969553          _73"/>
            <p:cNvCxnSpPr>
              <a:stCxn id="25" idx="5"/>
              <a:endCxn id="16" idx="1"/>
            </p:cNvCxnSpPr>
            <p:nvPr/>
          </p:nvCxnSpPr>
          <p:spPr>
            <a:xfrm>
              <a:off x="6914767" y="3202959"/>
              <a:ext cx="202307" cy="20099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原创设计师QQ598969553          _74"/>
            <p:cNvCxnSpPr>
              <a:stCxn id="17" idx="0"/>
              <a:endCxn id="25" idx="4"/>
            </p:cNvCxnSpPr>
            <p:nvPr/>
          </p:nvCxnSpPr>
          <p:spPr>
            <a:xfrm flipV="1">
              <a:off x="6801971" y="3230988"/>
              <a:ext cx="45128" cy="73234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 rot="13555023">
            <a:off x="10528755" y="-31766"/>
            <a:ext cx="1635324" cy="1699370"/>
            <a:chOff x="4856863" y="1703635"/>
            <a:chExt cx="2478274" cy="2925966"/>
          </a:xfrm>
        </p:grpSpPr>
        <p:sp>
          <p:nvSpPr>
            <p:cNvPr id="77" name="原创设计师QQ598969553          _5"/>
            <p:cNvSpPr/>
            <p:nvPr/>
          </p:nvSpPr>
          <p:spPr>
            <a:xfrm>
              <a:off x="5565170" y="4438207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8" name="原创设计师QQ598969553          _6"/>
            <p:cNvSpPr/>
            <p:nvPr/>
          </p:nvSpPr>
          <p:spPr>
            <a:xfrm>
              <a:off x="6460527" y="4438207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9" name="原创设计师QQ598969553          _7"/>
            <p:cNvSpPr/>
            <p:nvPr/>
          </p:nvSpPr>
          <p:spPr>
            <a:xfrm>
              <a:off x="6031082" y="4472796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0" name="原创设计师QQ598969553          _8"/>
            <p:cNvSpPr/>
            <p:nvPr/>
          </p:nvSpPr>
          <p:spPr>
            <a:xfrm>
              <a:off x="5267458" y="3919461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1" name="原创设计师QQ598969553          _9"/>
            <p:cNvSpPr/>
            <p:nvPr/>
          </p:nvSpPr>
          <p:spPr>
            <a:xfrm>
              <a:off x="4941995" y="3419766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2" name="原创设计师QQ598969553          _10"/>
            <p:cNvSpPr/>
            <p:nvPr/>
          </p:nvSpPr>
          <p:spPr>
            <a:xfrm>
              <a:off x="4856863" y="2791072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3" name="原创设计师QQ598969553          _11"/>
            <p:cNvSpPr/>
            <p:nvPr/>
          </p:nvSpPr>
          <p:spPr>
            <a:xfrm>
              <a:off x="5171166" y="2060019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4" name="原创设计师QQ598969553          _12"/>
            <p:cNvSpPr/>
            <p:nvPr/>
          </p:nvSpPr>
          <p:spPr>
            <a:xfrm>
              <a:off x="5667938" y="1735722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5" name="原创设计师QQ598969553          _13"/>
            <p:cNvSpPr/>
            <p:nvPr/>
          </p:nvSpPr>
          <p:spPr>
            <a:xfrm>
              <a:off x="6265553" y="1703635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6" name="原创设计师QQ598969553          _14"/>
            <p:cNvSpPr/>
            <p:nvPr/>
          </p:nvSpPr>
          <p:spPr>
            <a:xfrm>
              <a:off x="6906377" y="2109930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7" name="原创设计师QQ598969553          _15"/>
            <p:cNvSpPr/>
            <p:nvPr/>
          </p:nvSpPr>
          <p:spPr>
            <a:xfrm>
              <a:off x="7143743" y="2717364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8" name="原创设计师QQ598969553          _16"/>
            <p:cNvSpPr/>
            <p:nvPr/>
          </p:nvSpPr>
          <p:spPr>
            <a:xfrm>
              <a:off x="7089045" y="3375925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9" name="原创设计师QQ598969553          _17"/>
            <p:cNvSpPr/>
            <p:nvPr/>
          </p:nvSpPr>
          <p:spPr>
            <a:xfrm>
              <a:off x="6732346" y="3963328"/>
              <a:ext cx="139249" cy="139249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0" name="原创设计师QQ598969553          _18"/>
            <p:cNvSpPr/>
            <p:nvPr/>
          </p:nvSpPr>
          <p:spPr>
            <a:xfrm>
              <a:off x="5765119" y="3858337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1" name="原创设计师QQ598969553          _19"/>
            <p:cNvSpPr/>
            <p:nvPr/>
          </p:nvSpPr>
          <p:spPr>
            <a:xfrm>
              <a:off x="5507064" y="2711533"/>
              <a:ext cx="295957" cy="295957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2" name="原创设计师QQ598969553          _20"/>
            <p:cNvSpPr/>
            <p:nvPr/>
          </p:nvSpPr>
          <p:spPr>
            <a:xfrm>
              <a:off x="6101976" y="3317625"/>
              <a:ext cx="432576" cy="432576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3" name="原创设计师QQ598969553          _21"/>
            <p:cNvSpPr/>
            <p:nvPr/>
          </p:nvSpPr>
          <p:spPr>
            <a:xfrm>
              <a:off x="5817672" y="3178376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4" name="原创设计师QQ598969553          _22"/>
            <p:cNvSpPr/>
            <p:nvPr/>
          </p:nvSpPr>
          <p:spPr>
            <a:xfrm>
              <a:off x="5347686" y="3230988"/>
              <a:ext cx="139249" cy="139249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5" name="原创设计师QQ598969553          _23"/>
            <p:cNvSpPr/>
            <p:nvPr/>
          </p:nvSpPr>
          <p:spPr>
            <a:xfrm>
              <a:off x="6097298" y="2176099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6" name="原创设计师QQ598969553          _24"/>
            <p:cNvSpPr/>
            <p:nvPr/>
          </p:nvSpPr>
          <p:spPr>
            <a:xfrm>
              <a:off x="6297191" y="2533839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7" name="原创设计师QQ598969553          _25"/>
            <p:cNvSpPr/>
            <p:nvPr/>
          </p:nvSpPr>
          <p:spPr>
            <a:xfrm>
              <a:off x="6751402" y="3039594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8" name="原创设计师QQ598969553          _26"/>
            <p:cNvSpPr/>
            <p:nvPr/>
          </p:nvSpPr>
          <p:spPr>
            <a:xfrm>
              <a:off x="5518144" y="2178435"/>
              <a:ext cx="295957" cy="295957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9" name="原创设计师QQ598969553          _27"/>
            <p:cNvSpPr/>
            <p:nvPr/>
          </p:nvSpPr>
          <p:spPr>
            <a:xfrm>
              <a:off x="6222001" y="3008691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cxnSp>
          <p:nvCxnSpPr>
            <p:cNvPr id="100" name="原创设计师QQ598969553          _28"/>
            <p:cNvCxnSpPr>
              <a:stCxn id="77" idx="6"/>
              <a:endCxn id="79" idx="2"/>
            </p:cNvCxnSpPr>
            <p:nvPr/>
          </p:nvCxnSpPr>
          <p:spPr>
            <a:xfrm>
              <a:off x="5756564" y="4533904"/>
              <a:ext cx="274518" cy="851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原创设计师QQ598969553          _29"/>
            <p:cNvCxnSpPr>
              <a:stCxn id="79" idx="6"/>
              <a:endCxn id="78" idx="2"/>
            </p:cNvCxnSpPr>
            <p:nvPr/>
          </p:nvCxnSpPr>
          <p:spPr>
            <a:xfrm flipV="1">
              <a:off x="6170331" y="4507832"/>
              <a:ext cx="290196" cy="3458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原创设计师QQ598969553          _30"/>
            <p:cNvCxnSpPr>
              <a:stCxn id="78" idx="7"/>
              <a:endCxn id="89" idx="3"/>
            </p:cNvCxnSpPr>
            <p:nvPr/>
          </p:nvCxnSpPr>
          <p:spPr>
            <a:xfrm flipV="1">
              <a:off x="6579383" y="4082184"/>
              <a:ext cx="173356" cy="37641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原创设计师QQ598969553          _31"/>
            <p:cNvCxnSpPr>
              <a:stCxn id="89" idx="7"/>
              <a:endCxn id="88" idx="3"/>
            </p:cNvCxnSpPr>
            <p:nvPr/>
          </p:nvCxnSpPr>
          <p:spPr>
            <a:xfrm flipV="1">
              <a:off x="6851202" y="3539290"/>
              <a:ext cx="265872" cy="44443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原创设计师QQ598969553          _32"/>
            <p:cNvCxnSpPr>
              <a:stCxn id="88" idx="0"/>
              <a:endCxn id="87" idx="4"/>
            </p:cNvCxnSpPr>
            <p:nvPr/>
          </p:nvCxnSpPr>
          <p:spPr>
            <a:xfrm flipV="1">
              <a:off x="7184742" y="2908758"/>
              <a:ext cx="54698" cy="46716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原创设计师QQ598969553          _33"/>
            <p:cNvCxnSpPr>
              <a:stCxn id="87" idx="0"/>
              <a:endCxn id="86" idx="5"/>
            </p:cNvCxnSpPr>
            <p:nvPr/>
          </p:nvCxnSpPr>
          <p:spPr>
            <a:xfrm flipH="1" flipV="1">
              <a:off x="7069742" y="2273295"/>
              <a:ext cx="169698" cy="4440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原创设计师QQ598969553          _34"/>
            <p:cNvCxnSpPr>
              <a:stCxn id="86" idx="1"/>
              <a:endCxn id="85" idx="6"/>
            </p:cNvCxnSpPr>
            <p:nvPr/>
          </p:nvCxnSpPr>
          <p:spPr>
            <a:xfrm flipH="1" flipV="1">
              <a:off x="6456947" y="1799332"/>
              <a:ext cx="477459" cy="33862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原创设计师QQ598969553          _35"/>
            <p:cNvCxnSpPr>
              <a:stCxn id="85" idx="2"/>
              <a:endCxn id="84" idx="6"/>
            </p:cNvCxnSpPr>
            <p:nvPr/>
          </p:nvCxnSpPr>
          <p:spPr>
            <a:xfrm flipH="1">
              <a:off x="5859332" y="1799332"/>
              <a:ext cx="406221" cy="3208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原创设计师QQ598969553          _36"/>
            <p:cNvCxnSpPr>
              <a:stCxn id="84" idx="2"/>
              <a:endCxn id="83" idx="7"/>
            </p:cNvCxnSpPr>
            <p:nvPr/>
          </p:nvCxnSpPr>
          <p:spPr>
            <a:xfrm flipH="1">
              <a:off x="5334531" y="1831419"/>
              <a:ext cx="333407" cy="25662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原创设计师QQ598969553          _37"/>
            <p:cNvCxnSpPr>
              <a:stCxn id="83" idx="3"/>
              <a:endCxn id="82" idx="0"/>
            </p:cNvCxnSpPr>
            <p:nvPr/>
          </p:nvCxnSpPr>
          <p:spPr>
            <a:xfrm flipH="1">
              <a:off x="4952560" y="2223384"/>
              <a:ext cx="246635" cy="5676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原创设计师QQ598969553          _38"/>
            <p:cNvCxnSpPr>
              <a:stCxn id="82" idx="4"/>
              <a:endCxn id="81" idx="0"/>
            </p:cNvCxnSpPr>
            <p:nvPr/>
          </p:nvCxnSpPr>
          <p:spPr>
            <a:xfrm>
              <a:off x="4952560" y="2982466"/>
              <a:ext cx="85132" cy="4373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原创设计师QQ598969553          _39"/>
            <p:cNvCxnSpPr>
              <a:stCxn id="81" idx="5"/>
              <a:endCxn id="80" idx="1"/>
            </p:cNvCxnSpPr>
            <p:nvPr/>
          </p:nvCxnSpPr>
          <p:spPr>
            <a:xfrm>
              <a:off x="5105360" y="3583131"/>
              <a:ext cx="190127" cy="36435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原创设计师QQ598969553          _40"/>
            <p:cNvCxnSpPr>
              <a:stCxn id="80" idx="4"/>
              <a:endCxn id="77" idx="1"/>
            </p:cNvCxnSpPr>
            <p:nvPr/>
          </p:nvCxnSpPr>
          <p:spPr>
            <a:xfrm>
              <a:off x="5363155" y="4110855"/>
              <a:ext cx="230044" cy="35538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原创设计师QQ598969553          _41"/>
            <p:cNvCxnSpPr>
              <a:stCxn id="77" idx="7"/>
              <a:endCxn id="90" idx="4"/>
            </p:cNvCxnSpPr>
            <p:nvPr/>
          </p:nvCxnSpPr>
          <p:spPr>
            <a:xfrm flipV="1">
              <a:off x="5728535" y="3997586"/>
              <a:ext cx="106209" cy="46865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原创设计师QQ598969553          _42"/>
            <p:cNvCxnSpPr>
              <a:stCxn id="90" idx="6"/>
              <a:endCxn id="89" idx="2"/>
            </p:cNvCxnSpPr>
            <p:nvPr/>
          </p:nvCxnSpPr>
          <p:spPr>
            <a:xfrm>
              <a:off x="5904368" y="3927962"/>
              <a:ext cx="827978" cy="10499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原创设计师QQ598969553          _43"/>
            <p:cNvCxnSpPr>
              <a:stCxn id="90" idx="5"/>
              <a:endCxn id="79" idx="0"/>
            </p:cNvCxnSpPr>
            <p:nvPr/>
          </p:nvCxnSpPr>
          <p:spPr>
            <a:xfrm>
              <a:off x="5883975" y="3977193"/>
              <a:ext cx="216732" cy="49560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原创设计师QQ598969553          _44"/>
            <p:cNvCxnSpPr>
              <a:stCxn id="78" idx="1"/>
              <a:endCxn id="90" idx="5"/>
            </p:cNvCxnSpPr>
            <p:nvPr/>
          </p:nvCxnSpPr>
          <p:spPr>
            <a:xfrm flipH="1" flipV="1">
              <a:off x="5883975" y="3977193"/>
              <a:ext cx="596945" cy="48140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原创设计师QQ598969553          _45"/>
            <p:cNvCxnSpPr>
              <a:stCxn id="90" idx="1"/>
              <a:endCxn id="94" idx="5"/>
            </p:cNvCxnSpPr>
            <p:nvPr/>
          </p:nvCxnSpPr>
          <p:spPr>
            <a:xfrm flipH="1" flipV="1">
              <a:off x="5466542" y="3349844"/>
              <a:ext cx="318970" cy="52888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原创设计师QQ598969553          _46"/>
            <p:cNvCxnSpPr>
              <a:stCxn id="80" idx="7"/>
              <a:endCxn id="90" idx="2"/>
            </p:cNvCxnSpPr>
            <p:nvPr/>
          </p:nvCxnSpPr>
          <p:spPr>
            <a:xfrm flipV="1">
              <a:off x="5430823" y="3927962"/>
              <a:ext cx="334296" cy="1952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原创设计师QQ598969553          _47"/>
            <p:cNvCxnSpPr>
              <a:stCxn id="94" idx="3"/>
              <a:endCxn id="81" idx="7"/>
            </p:cNvCxnSpPr>
            <p:nvPr/>
          </p:nvCxnSpPr>
          <p:spPr>
            <a:xfrm flipH="1">
              <a:off x="5105360" y="3349844"/>
              <a:ext cx="262719" cy="9795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原创设计师QQ598969553          _48"/>
            <p:cNvCxnSpPr>
              <a:stCxn id="80" idx="0"/>
              <a:endCxn id="94" idx="4"/>
            </p:cNvCxnSpPr>
            <p:nvPr/>
          </p:nvCxnSpPr>
          <p:spPr>
            <a:xfrm flipV="1">
              <a:off x="5363155" y="3370237"/>
              <a:ext cx="54156" cy="54922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原创设计师QQ598969553          _49"/>
            <p:cNvCxnSpPr>
              <a:stCxn id="94" idx="0"/>
              <a:endCxn id="83" idx="4"/>
            </p:cNvCxnSpPr>
            <p:nvPr/>
          </p:nvCxnSpPr>
          <p:spPr>
            <a:xfrm flipH="1" flipV="1">
              <a:off x="5266863" y="2251413"/>
              <a:ext cx="150448" cy="97957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原创设计师QQ598969553          _50"/>
            <p:cNvCxnSpPr>
              <a:stCxn id="94" idx="1"/>
              <a:endCxn id="82" idx="6"/>
            </p:cNvCxnSpPr>
            <p:nvPr/>
          </p:nvCxnSpPr>
          <p:spPr>
            <a:xfrm flipH="1" flipV="1">
              <a:off x="5048257" y="2886769"/>
              <a:ext cx="319822" cy="36461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原创设计师QQ598969553          _51"/>
            <p:cNvCxnSpPr>
              <a:stCxn id="83" idx="6"/>
              <a:endCxn id="98" idx="1"/>
            </p:cNvCxnSpPr>
            <p:nvPr/>
          </p:nvCxnSpPr>
          <p:spPr>
            <a:xfrm>
              <a:off x="5362560" y="2155716"/>
              <a:ext cx="198926" cy="66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原创设计师QQ598969553          _52"/>
            <p:cNvCxnSpPr>
              <a:stCxn id="98" idx="4"/>
              <a:endCxn id="91" idx="0"/>
            </p:cNvCxnSpPr>
            <p:nvPr/>
          </p:nvCxnSpPr>
          <p:spPr>
            <a:xfrm flipH="1">
              <a:off x="5655043" y="2474392"/>
              <a:ext cx="11080" cy="23714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原创设计师QQ598969553          _53"/>
            <p:cNvCxnSpPr>
              <a:stCxn id="91" idx="5"/>
              <a:endCxn id="93" idx="1"/>
            </p:cNvCxnSpPr>
            <p:nvPr/>
          </p:nvCxnSpPr>
          <p:spPr>
            <a:xfrm>
              <a:off x="5759679" y="2964148"/>
              <a:ext cx="78386" cy="23462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原创设计师QQ598969553          _54"/>
            <p:cNvCxnSpPr>
              <a:stCxn id="93" idx="5"/>
              <a:endCxn id="92" idx="1"/>
            </p:cNvCxnSpPr>
            <p:nvPr/>
          </p:nvCxnSpPr>
          <p:spPr>
            <a:xfrm>
              <a:off x="5936528" y="3297232"/>
              <a:ext cx="228797" cy="8374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原创设计师QQ598969553          _55"/>
            <p:cNvCxnSpPr>
              <a:stCxn id="92" idx="5"/>
              <a:endCxn id="89" idx="1"/>
            </p:cNvCxnSpPr>
            <p:nvPr/>
          </p:nvCxnSpPr>
          <p:spPr>
            <a:xfrm>
              <a:off x="6471203" y="3686852"/>
              <a:ext cx="281536" cy="2968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原创设计师QQ598969553          _56"/>
            <p:cNvCxnSpPr>
              <a:stCxn id="92" idx="3"/>
              <a:endCxn id="90" idx="7"/>
            </p:cNvCxnSpPr>
            <p:nvPr/>
          </p:nvCxnSpPr>
          <p:spPr>
            <a:xfrm flipH="1">
              <a:off x="5883975" y="3686852"/>
              <a:ext cx="281350" cy="19187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原创设计师QQ598969553          _57"/>
            <p:cNvCxnSpPr>
              <a:stCxn id="93" idx="3"/>
              <a:endCxn id="94" idx="6"/>
            </p:cNvCxnSpPr>
            <p:nvPr/>
          </p:nvCxnSpPr>
          <p:spPr>
            <a:xfrm flipH="1">
              <a:off x="5486935" y="3297232"/>
              <a:ext cx="351130" cy="338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原创设计师QQ598969553          _58"/>
            <p:cNvCxnSpPr>
              <a:stCxn id="91" idx="3"/>
              <a:endCxn id="94" idx="7"/>
            </p:cNvCxnSpPr>
            <p:nvPr/>
          </p:nvCxnSpPr>
          <p:spPr>
            <a:xfrm flipH="1">
              <a:off x="5466542" y="2964148"/>
              <a:ext cx="83864" cy="28723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原创设计师QQ598969553          _59"/>
            <p:cNvCxnSpPr>
              <a:stCxn id="91" idx="7"/>
              <a:endCxn id="95" idx="3"/>
            </p:cNvCxnSpPr>
            <p:nvPr/>
          </p:nvCxnSpPr>
          <p:spPr>
            <a:xfrm flipV="1">
              <a:off x="5759679" y="2294955"/>
              <a:ext cx="358012" cy="45992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原创设计师QQ598969553          _60"/>
            <p:cNvCxnSpPr>
              <a:stCxn id="95" idx="7"/>
              <a:endCxn id="85" idx="3"/>
            </p:cNvCxnSpPr>
            <p:nvPr/>
          </p:nvCxnSpPr>
          <p:spPr>
            <a:xfrm flipV="1">
              <a:off x="6216154" y="1867000"/>
              <a:ext cx="77428" cy="32949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原创设计师QQ598969553          _61"/>
            <p:cNvCxnSpPr>
              <a:stCxn id="98" idx="7"/>
              <a:endCxn id="85" idx="3"/>
            </p:cNvCxnSpPr>
            <p:nvPr/>
          </p:nvCxnSpPr>
          <p:spPr>
            <a:xfrm flipV="1">
              <a:off x="5770759" y="1867000"/>
              <a:ext cx="522823" cy="35477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原创设计师QQ598969553          _62"/>
            <p:cNvCxnSpPr>
              <a:stCxn id="84" idx="5"/>
              <a:endCxn id="95" idx="1"/>
            </p:cNvCxnSpPr>
            <p:nvPr/>
          </p:nvCxnSpPr>
          <p:spPr>
            <a:xfrm>
              <a:off x="5831303" y="1899087"/>
              <a:ext cx="286388" cy="29740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原创设计师QQ598969553          _63"/>
            <p:cNvCxnSpPr>
              <a:stCxn id="96" idx="7"/>
              <a:endCxn id="86" idx="3"/>
            </p:cNvCxnSpPr>
            <p:nvPr/>
          </p:nvCxnSpPr>
          <p:spPr>
            <a:xfrm flipV="1">
              <a:off x="6460556" y="2273295"/>
              <a:ext cx="473850" cy="28857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原创设计师QQ598969553          _64"/>
            <p:cNvCxnSpPr>
              <a:stCxn id="96" idx="0"/>
              <a:endCxn id="85" idx="4"/>
            </p:cNvCxnSpPr>
            <p:nvPr/>
          </p:nvCxnSpPr>
          <p:spPr>
            <a:xfrm flipH="1" flipV="1">
              <a:off x="6361250" y="1895029"/>
              <a:ext cx="31638" cy="63881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原创设计师QQ598969553          _65"/>
            <p:cNvCxnSpPr>
              <a:stCxn id="96" idx="1"/>
              <a:endCxn id="95" idx="5"/>
            </p:cNvCxnSpPr>
            <p:nvPr/>
          </p:nvCxnSpPr>
          <p:spPr>
            <a:xfrm flipH="1" flipV="1">
              <a:off x="6216154" y="2294955"/>
              <a:ext cx="109066" cy="26691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原创设计师QQ598969553          _66"/>
            <p:cNvCxnSpPr>
              <a:stCxn id="99" idx="0"/>
              <a:endCxn id="96" idx="4"/>
            </p:cNvCxnSpPr>
            <p:nvPr/>
          </p:nvCxnSpPr>
          <p:spPr>
            <a:xfrm flipV="1">
              <a:off x="6291626" y="2725233"/>
              <a:ext cx="101262" cy="28345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原创设计师QQ598969553          _67"/>
            <p:cNvCxnSpPr>
              <a:stCxn id="99" idx="4"/>
              <a:endCxn id="92" idx="0"/>
            </p:cNvCxnSpPr>
            <p:nvPr/>
          </p:nvCxnSpPr>
          <p:spPr>
            <a:xfrm>
              <a:off x="6291626" y="3147940"/>
              <a:ext cx="26638" cy="16968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原创设计师QQ598969553          _68"/>
            <p:cNvCxnSpPr>
              <a:stCxn id="99" idx="1"/>
              <a:endCxn id="91" idx="6"/>
            </p:cNvCxnSpPr>
            <p:nvPr/>
          </p:nvCxnSpPr>
          <p:spPr>
            <a:xfrm flipH="1" flipV="1">
              <a:off x="5803021" y="2859512"/>
              <a:ext cx="439373" cy="16957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原创设计师QQ598969553          _69"/>
            <p:cNvCxnSpPr>
              <a:stCxn id="92" idx="7"/>
              <a:endCxn id="97" idx="3"/>
            </p:cNvCxnSpPr>
            <p:nvPr/>
          </p:nvCxnSpPr>
          <p:spPr>
            <a:xfrm flipV="1">
              <a:off x="6471203" y="3202959"/>
              <a:ext cx="308228" cy="17801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原创设计师QQ598969553          _70"/>
            <p:cNvCxnSpPr>
              <a:stCxn id="97" idx="0"/>
              <a:endCxn id="86" idx="4"/>
            </p:cNvCxnSpPr>
            <p:nvPr/>
          </p:nvCxnSpPr>
          <p:spPr>
            <a:xfrm flipV="1">
              <a:off x="6847099" y="2301324"/>
              <a:ext cx="154975" cy="73827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原创设计师QQ598969553          _71"/>
            <p:cNvCxnSpPr>
              <a:stCxn id="97" idx="1"/>
              <a:endCxn id="96" idx="5"/>
            </p:cNvCxnSpPr>
            <p:nvPr/>
          </p:nvCxnSpPr>
          <p:spPr>
            <a:xfrm flipH="1" flipV="1">
              <a:off x="6460556" y="2697204"/>
              <a:ext cx="318875" cy="37041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原创设计师QQ598969553          _72"/>
            <p:cNvCxnSpPr>
              <a:stCxn id="97" idx="7"/>
              <a:endCxn id="87" idx="3"/>
            </p:cNvCxnSpPr>
            <p:nvPr/>
          </p:nvCxnSpPr>
          <p:spPr>
            <a:xfrm flipV="1">
              <a:off x="6914767" y="2880729"/>
              <a:ext cx="257005" cy="18689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原创设计师QQ598969553          _73"/>
            <p:cNvCxnSpPr>
              <a:stCxn id="97" idx="5"/>
              <a:endCxn id="88" idx="1"/>
            </p:cNvCxnSpPr>
            <p:nvPr/>
          </p:nvCxnSpPr>
          <p:spPr>
            <a:xfrm>
              <a:off x="6914767" y="3202959"/>
              <a:ext cx="202307" cy="20099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原创设计师QQ598969553          _74"/>
            <p:cNvCxnSpPr>
              <a:stCxn id="89" idx="0"/>
              <a:endCxn id="97" idx="4"/>
            </p:cNvCxnSpPr>
            <p:nvPr/>
          </p:nvCxnSpPr>
          <p:spPr>
            <a:xfrm flipV="1">
              <a:off x="6801971" y="3230988"/>
              <a:ext cx="45128" cy="73234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Группа 149"/>
          <p:cNvGrpSpPr/>
          <p:nvPr/>
        </p:nvGrpSpPr>
        <p:grpSpPr>
          <a:xfrm>
            <a:off x="112729" y="1247930"/>
            <a:ext cx="5505062" cy="954107"/>
            <a:chOff x="1306769" y="2148243"/>
            <a:chExt cx="4722556" cy="954107"/>
          </a:xfrm>
          <a:solidFill>
            <a:schemeClr val="bg1"/>
          </a:solidFill>
        </p:grpSpPr>
        <p:sp>
          <p:nvSpPr>
            <p:cNvPr id="147" name="原创设计师QQ598969553          _75"/>
            <p:cNvSpPr/>
            <p:nvPr/>
          </p:nvSpPr>
          <p:spPr>
            <a:xfrm>
              <a:off x="1306769" y="2241228"/>
              <a:ext cx="663907" cy="706707"/>
            </a:xfrm>
            <a:prstGeom prst="ellipse">
              <a:avLst/>
            </a:prstGeom>
            <a:grp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6"/>
                  </a:solidFill>
                  <a:latin typeface="+mn-ea"/>
                </a:rPr>
                <a:t>1</a:t>
              </a:r>
              <a:endParaRPr lang="en-US" dirty="0">
                <a:solidFill>
                  <a:schemeClr val="accent6"/>
                </a:solidFill>
                <a:latin typeface="+mn-ea"/>
              </a:endParaRPr>
            </a:p>
          </p:txBody>
        </p:sp>
        <p:sp>
          <p:nvSpPr>
            <p:cNvPr id="148" name="原创设计师QQ598969553          _76"/>
            <p:cNvSpPr txBox="1"/>
            <p:nvPr/>
          </p:nvSpPr>
          <p:spPr>
            <a:xfrm>
              <a:off x="2095091" y="2148243"/>
              <a:ext cx="393423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Подача молодым ученым заявления и документов, предусмотренных пунктом 4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признания, в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научную или образовательную организацию высшего образования (далее – организация)</a:t>
              </a: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54309" y="2593137"/>
            <a:ext cx="5563483" cy="954107"/>
            <a:chOff x="914727" y="2753832"/>
            <a:chExt cx="5240903" cy="954107"/>
          </a:xfrm>
          <a:solidFill>
            <a:schemeClr val="bg1"/>
          </a:solidFill>
        </p:grpSpPr>
        <p:sp>
          <p:nvSpPr>
            <p:cNvPr id="151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2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2" name="原创设计师QQ598969553          _78"/>
            <p:cNvSpPr txBox="1"/>
            <p:nvPr/>
          </p:nvSpPr>
          <p:spPr>
            <a:xfrm>
              <a:off x="1745521" y="2753832"/>
              <a:ext cx="4410109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Регистрация организацией заявления молодого ученого и выдача ему расписки о приеме документов с указанием их перечня, даты и времени приема (пункт 6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41255" y="3894137"/>
            <a:ext cx="5560858" cy="2677656"/>
            <a:chOff x="914727" y="2753832"/>
            <a:chExt cx="5238431" cy="2677656"/>
          </a:xfrm>
          <a:solidFill>
            <a:schemeClr val="bg1"/>
          </a:solidFill>
        </p:grpSpPr>
        <p:sp>
          <p:nvSpPr>
            <p:cNvPr id="155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3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6" name="原创设计师QQ598969553          _78"/>
            <p:cNvSpPr txBox="1"/>
            <p:nvPr/>
          </p:nvSpPr>
          <p:spPr>
            <a:xfrm>
              <a:off x="1745521" y="2753832"/>
              <a:ext cx="4407637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72000" lvl="1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 жилищной комиссией организации документов молодого ученого (пункт 14 Правил, утвержденных постановлением Правительства Российской Федерации от 17.12.2010 № 1050) на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предмет:</a:t>
              </a: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наличия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заявителя статуса молодого ученого;</a:t>
              </a: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комплектности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документов;</a:t>
              </a: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соблюдения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сроков заверения (получения)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документов (копий документов);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наличия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оснований для признания нуждающимся в улучшении жилищных условий (ст. 51 Жилищного кодекса Российской Федерации)</a:t>
              </a:r>
            </a:p>
            <a:p>
              <a:pPr marL="72000" lvl="0" algn="just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5929192" y="3511272"/>
            <a:ext cx="6067737" cy="954107"/>
            <a:chOff x="914727" y="2753832"/>
            <a:chExt cx="5715920" cy="954107"/>
          </a:xfrm>
          <a:solidFill>
            <a:schemeClr val="bg1"/>
          </a:solidFill>
        </p:grpSpPr>
        <p:sp>
          <p:nvSpPr>
            <p:cNvPr id="158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6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9" name="原创设计师QQ598969553          _78"/>
            <p:cNvSpPr txBox="1"/>
            <p:nvPr/>
          </p:nvSpPr>
          <p:spPr>
            <a:xfrm>
              <a:off x="1745521" y="2753832"/>
              <a:ext cx="4885126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Уведомление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организацией в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течение 3 рабочих дней молодого ученого о принятом решении о признании нуждающимся в получении социальной выплаты (отказе в признании) (пункт 10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5924882" y="2506906"/>
            <a:ext cx="6063808" cy="798290"/>
            <a:chOff x="914727" y="2753832"/>
            <a:chExt cx="5712219" cy="798290"/>
          </a:xfrm>
          <a:solidFill>
            <a:schemeClr val="bg1"/>
          </a:solidFill>
        </p:grpSpPr>
        <p:sp>
          <p:nvSpPr>
            <p:cNvPr id="161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5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62" name="原创设计师QQ598969553          _78"/>
            <p:cNvSpPr txBox="1"/>
            <p:nvPr/>
          </p:nvSpPr>
          <p:spPr>
            <a:xfrm>
              <a:off x="1745521" y="2753832"/>
              <a:ext cx="4881425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endPara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Оформление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протокола заседания жилищной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комиссии организации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(пункт 9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5920952" y="1198623"/>
            <a:ext cx="6124668" cy="1169551"/>
            <a:chOff x="914727" y="2753832"/>
            <a:chExt cx="5769550" cy="1169551"/>
          </a:xfrm>
          <a:solidFill>
            <a:schemeClr val="bg1"/>
          </a:solidFill>
        </p:grpSpPr>
        <p:sp>
          <p:nvSpPr>
            <p:cNvPr id="164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4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65" name="原创设计师QQ598969553          _78"/>
            <p:cNvSpPr txBox="1"/>
            <p:nvPr/>
          </p:nvSpPr>
          <p:spPr>
            <a:xfrm>
              <a:off x="1745521" y="2753832"/>
              <a:ext cx="4938756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в течение 30 рабочих дней со дня представления документов заседания жилищной комиссии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по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вопросу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решения о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признании молодого ученого нуждающимся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получении социальной выплаты (отказе в признании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(пункт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2" name="Номер слайда 1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73" name="Группа 172"/>
          <p:cNvGrpSpPr/>
          <p:nvPr/>
        </p:nvGrpSpPr>
        <p:grpSpPr>
          <a:xfrm>
            <a:off x="5918995" y="4692427"/>
            <a:ext cx="6208097" cy="954107"/>
            <a:chOff x="914727" y="2753832"/>
            <a:chExt cx="5848142" cy="954107"/>
          </a:xfrm>
          <a:solidFill>
            <a:schemeClr val="bg1"/>
          </a:solidFill>
        </p:grpSpPr>
        <p:sp>
          <p:nvSpPr>
            <p:cNvPr id="174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7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75" name="原创设计师QQ598969553          _78"/>
            <p:cNvSpPr txBox="1"/>
            <p:nvPr/>
          </p:nvSpPr>
          <p:spPr>
            <a:xfrm>
              <a:off x="1676405" y="2753832"/>
              <a:ext cx="508646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Направление организацией в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 с 1 февраля по 1 ноября текущего года после принятия решения о признании молодого ученого нуждающимся в получении социальной выплаты документов в Минобрнауки России (пункт 12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8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564026" y="1519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направления документов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4027" y="833635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признания молодого ученого нуждающимся в получении социальной выплаты, жилищная комиссия научной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высшего образования направляет в Минобрнауки России: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1519377" y="1484295"/>
            <a:ext cx="2943239" cy="631079"/>
            <a:chOff x="58218" y="1206021"/>
            <a:chExt cx="3924319" cy="841438"/>
          </a:xfrm>
        </p:grpSpPr>
        <p:sp>
          <p:nvSpPr>
            <p:cNvPr id="29" name="Freeform 3"/>
            <p:cNvSpPr/>
            <p:nvPr/>
          </p:nvSpPr>
          <p:spPr>
            <a:xfrm>
              <a:off x="763600" y="1206021"/>
              <a:ext cx="3201817" cy="821353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1" rIns="55361" bIns="55362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875566" y="1381128"/>
              <a:ext cx="3106971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Документы молодого ученого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3" name="Rounded Rectangle 24"/>
            <p:cNvSpPr/>
            <p:nvPr/>
          </p:nvSpPr>
          <p:spPr>
            <a:xfrm>
              <a:off x="58218" y="1212211"/>
              <a:ext cx="800228" cy="83524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519377" y="2400911"/>
            <a:ext cx="2943239" cy="622469"/>
            <a:chOff x="58218" y="2821230"/>
            <a:chExt cx="3924319" cy="829958"/>
          </a:xfrm>
        </p:grpSpPr>
        <p:sp>
          <p:nvSpPr>
            <p:cNvPr id="32" name="Freeform 4"/>
            <p:cNvSpPr/>
            <p:nvPr/>
          </p:nvSpPr>
          <p:spPr>
            <a:xfrm>
              <a:off x="715831" y="2821230"/>
              <a:ext cx="3249585" cy="821354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3" name="Text Placeholder 3"/>
            <p:cNvSpPr txBox="1">
              <a:spLocks/>
            </p:cNvSpPr>
            <p:nvPr/>
          </p:nvSpPr>
          <p:spPr>
            <a:xfrm>
              <a:off x="583834" y="3063428"/>
              <a:ext cx="3398703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Сопроводительное письмо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4" name="Rounded Rectangle 25"/>
            <p:cNvSpPr/>
            <p:nvPr/>
          </p:nvSpPr>
          <p:spPr>
            <a:xfrm>
              <a:off x="58218" y="2829834"/>
              <a:ext cx="800228" cy="8213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519376" y="3663148"/>
            <a:ext cx="2976986" cy="620702"/>
            <a:chOff x="53367" y="4230474"/>
            <a:chExt cx="3969315" cy="827602"/>
          </a:xfrm>
        </p:grpSpPr>
        <p:sp>
          <p:nvSpPr>
            <p:cNvPr id="34" name="Freeform 5"/>
            <p:cNvSpPr/>
            <p:nvPr/>
          </p:nvSpPr>
          <p:spPr>
            <a:xfrm>
              <a:off x="583835" y="4238950"/>
              <a:ext cx="3381582" cy="819126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657476" y="4337790"/>
              <a:ext cx="3365206" cy="6401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Выписку </a:t>
              </a: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из протокола </a:t>
              </a:r>
            </a:p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жилищной комиссии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5" name="Rounded Rectangle 26"/>
            <p:cNvSpPr/>
            <p:nvPr/>
          </p:nvSpPr>
          <p:spPr>
            <a:xfrm>
              <a:off x="53367" y="4230474"/>
              <a:ext cx="805100" cy="81261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441128" y="1491507"/>
            <a:ext cx="5416260" cy="658092"/>
            <a:chOff x="5287221" y="1393044"/>
            <a:chExt cx="7221679" cy="877456"/>
          </a:xfrm>
        </p:grpSpPr>
        <p:sp>
          <p:nvSpPr>
            <p:cNvPr id="35" name="Freeform 6"/>
            <p:cNvSpPr/>
            <p:nvPr/>
          </p:nvSpPr>
          <p:spPr>
            <a:xfrm flipH="1">
              <a:off x="5287221" y="1393044"/>
              <a:ext cx="7221679" cy="877456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1" rIns="55361" bIns="55362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5422100" y="1536676"/>
              <a:ext cx="6887651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Перечень документов установлен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пунктом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442394" y="2407364"/>
            <a:ext cx="5414994" cy="717576"/>
            <a:chOff x="5284058" y="2752232"/>
            <a:chExt cx="7219992" cy="956767"/>
          </a:xfrm>
        </p:grpSpPr>
        <p:sp>
          <p:nvSpPr>
            <p:cNvPr id="36" name="Freeform 7"/>
            <p:cNvSpPr/>
            <p:nvPr/>
          </p:nvSpPr>
          <p:spPr>
            <a:xfrm flipH="1">
              <a:off x="5284058" y="2752232"/>
              <a:ext cx="7219992" cy="95676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>
              <a:spLocks/>
            </p:cNvSpPr>
            <p:nvPr/>
          </p:nvSpPr>
          <p:spPr>
            <a:xfrm>
              <a:off x="5442997" y="2881762"/>
              <a:ext cx="6887652" cy="78790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Изготавливается на бланке организации с указанием реквизитов письма, </a:t>
              </a:r>
            </a:p>
            <a:p>
              <a:pPr defTabSz="964372"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ФИО молодого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ученого, </a:t>
              </a: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количества листов направляемых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документов, контактного лица жилищной комиссии организации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44758" y="3417905"/>
            <a:ext cx="5412632" cy="1276736"/>
            <a:chOff x="5287217" y="3956358"/>
            <a:chExt cx="7247060" cy="1702313"/>
          </a:xfrm>
        </p:grpSpPr>
        <p:sp>
          <p:nvSpPr>
            <p:cNvPr id="37" name="Freeform 8"/>
            <p:cNvSpPr/>
            <p:nvPr/>
          </p:nvSpPr>
          <p:spPr>
            <a:xfrm flipH="1">
              <a:off x="5287217" y="3956358"/>
              <a:ext cx="7247060" cy="1702313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>
              <a:spLocks/>
            </p:cNvSpPr>
            <p:nvPr/>
          </p:nvSpPr>
          <p:spPr>
            <a:xfrm>
              <a:off x="5344721" y="4021028"/>
              <a:ext cx="7189554" cy="157991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defRPr/>
              </a:pP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В выписку рекомендуется включить следующую информацию: возраст молодого ученого; реквизиты диплома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 присуждении ученой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степени; научный стаж работы молодого ученого;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учетную норму для признания нуждающимся в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ж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илом помещении (</a:t>
              </a:r>
              <a:r>
                <a:rPr lang="ru-RU" altLang="zh-CN" sz="1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кв.м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./1 чел.) и реквизиты советующего акта органа местного самоуправления; обеспеченность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молодого ученого и членов его семьи общей площадью жилого помещения; основание для признания нуждающимся в предоставлении социальной выплаты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(пункт части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 ст. 51 Жилищного кодекса Российской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Федерации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1519376" y="4974662"/>
            <a:ext cx="2995856" cy="620702"/>
            <a:chOff x="58218" y="5663890"/>
            <a:chExt cx="3994475" cy="827603"/>
          </a:xfrm>
        </p:grpSpPr>
        <p:sp>
          <p:nvSpPr>
            <p:cNvPr id="61" name="Freeform 5"/>
            <p:cNvSpPr/>
            <p:nvPr/>
          </p:nvSpPr>
          <p:spPr>
            <a:xfrm>
              <a:off x="443620" y="5678878"/>
              <a:ext cx="3521796" cy="812615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>
              <a:spLocks/>
            </p:cNvSpPr>
            <p:nvPr/>
          </p:nvSpPr>
          <p:spPr>
            <a:xfrm>
              <a:off x="676322" y="5876077"/>
              <a:ext cx="3376371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Список молодых ученых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8" name="Rounded Rectangle 26"/>
            <p:cNvSpPr/>
            <p:nvPr/>
          </p:nvSpPr>
          <p:spPr>
            <a:xfrm>
              <a:off x="58218" y="5663890"/>
              <a:ext cx="800228" cy="8276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  <a:r>
                <a:rPr lang="ru-RU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437678" y="4969378"/>
            <a:ext cx="5469746" cy="750912"/>
            <a:chOff x="5304338" y="5695805"/>
            <a:chExt cx="7319390" cy="1001217"/>
          </a:xfrm>
        </p:grpSpPr>
        <p:sp>
          <p:nvSpPr>
            <p:cNvPr id="62" name="Freeform 8"/>
            <p:cNvSpPr/>
            <p:nvPr/>
          </p:nvSpPr>
          <p:spPr>
            <a:xfrm flipH="1">
              <a:off x="5304338" y="5695805"/>
              <a:ext cx="7319390" cy="100121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7" name="Text Placeholder 3"/>
            <p:cNvSpPr txBox="1">
              <a:spLocks/>
            </p:cNvSpPr>
            <p:nvPr/>
          </p:nvSpPr>
          <p:spPr>
            <a:xfrm>
              <a:off x="5508316" y="5899951"/>
              <a:ext cx="6911433" cy="5909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Рекомендуемый образец приведен в приложении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№ 3 к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п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риказ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Минобрнауки России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19.04.2023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422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82346" y="1633381"/>
            <a:ext cx="796935" cy="317665"/>
            <a:chOff x="4582346" y="1633381"/>
            <a:chExt cx="796935" cy="317665"/>
          </a:xfrm>
        </p:grpSpPr>
        <p:sp>
          <p:nvSpPr>
            <p:cNvPr id="38" name="Left-Right Arrow 9"/>
            <p:cNvSpPr/>
            <p:nvPr/>
          </p:nvSpPr>
          <p:spPr>
            <a:xfrm>
              <a:off x="4582346" y="1648623"/>
              <a:ext cx="562446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5054275" y="1608301"/>
              <a:ext cx="299926" cy="35008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86425" y="3815177"/>
            <a:ext cx="770547" cy="302423"/>
            <a:chOff x="4586425" y="3815177"/>
            <a:chExt cx="770547" cy="302423"/>
          </a:xfrm>
        </p:grpSpPr>
        <p:sp>
          <p:nvSpPr>
            <p:cNvPr id="40" name="Left-Right Arrow 11"/>
            <p:cNvSpPr/>
            <p:nvPr/>
          </p:nvSpPr>
          <p:spPr>
            <a:xfrm>
              <a:off x="4586425" y="3815177"/>
              <a:ext cx="561149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 rot="5400000">
              <a:off x="5031966" y="3792593"/>
              <a:ext cx="299926" cy="35008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85983" y="2560934"/>
            <a:ext cx="796935" cy="302424"/>
            <a:chOff x="4585983" y="2560934"/>
            <a:chExt cx="796935" cy="302424"/>
          </a:xfrm>
        </p:grpSpPr>
        <p:sp>
          <p:nvSpPr>
            <p:cNvPr id="39" name="Left-Right Arrow 10"/>
            <p:cNvSpPr/>
            <p:nvPr/>
          </p:nvSpPr>
          <p:spPr>
            <a:xfrm>
              <a:off x="4585983" y="2560935"/>
              <a:ext cx="561150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 rot="5400000">
              <a:off x="5057912" y="2535854"/>
              <a:ext cx="299926" cy="35008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60506" y="5094272"/>
            <a:ext cx="796933" cy="302423"/>
            <a:chOff x="3036505" y="4198127"/>
            <a:chExt cx="796933" cy="302423"/>
          </a:xfrm>
        </p:grpSpPr>
        <p:sp>
          <p:nvSpPr>
            <p:cNvPr id="63" name="Left-Right Arrow 11"/>
            <p:cNvSpPr/>
            <p:nvPr/>
          </p:nvSpPr>
          <p:spPr>
            <a:xfrm>
              <a:off x="3036505" y="4198127"/>
              <a:ext cx="561149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5400000">
              <a:off x="3508432" y="4175544"/>
              <a:ext cx="299926" cy="35008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555408" y="5946148"/>
            <a:ext cx="543371" cy="543371"/>
            <a:chOff x="136763" y="5700450"/>
            <a:chExt cx="724494" cy="724494"/>
          </a:xfrm>
        </p:grpSpPr>
        <p:sp>
          <p:nvSpPr>
            <p:cNvPr id="84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  <p:sp>
        <p:nvSpPr>
          <p:cNvPr id="86" name="TextBox 85"/>
          <p:cNvSpPr txBox="1"/>
          <p:nvPr/>
        </p:nvSpPr>
        <p:spPr>
          <a:xfrm>
            <a:off x="2097171" y="5984370"/>
            <a:ext cx="849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направлять документы молодого ученого пронумерованными ручкой синего цвета в правом верхнем углу, документы прошивать не требуется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29632"/>
            <a:ext cx="12192000" cy="4971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3262440" y="1850788"/>
            <a:ext cx="8221610" cy="802795"/>
          </a:xfrm>
          <a:custGeom>
            <a:avLst/>
            <a:gdLst>
              <a:gd name="connsiteX0" fmla="*/ 0 w 8221610"/>
              <a:gd name="connsiteY0" fmla="*/ 184263 h 1105554"/>
              <a:gd name="connsiteX1" fmla="*/ 184263 w 8221610"/>
              <a:gd name="connsiteY1" fmla="*/ 0 h 1105554"/>
              <a:gd name="connsiteX2" fmla="*/ 8037347 w 8221610"/>
              <a:gd name="connsiteY2" fmla="*/ 0 h 1105554"/>
              <a:gd name="connsiteX3" fmla="*/ 8221610 w 8221610"/>
              <a:gd name="connsiteY3" fmla="*/ 184263 h 1105554"/>
              <a:gd name="connsiteX4" fmla="*/ 8221610 w 8221610"/>
              <a:gd name="connsiteY4" fmla="*/ 921291 h 1105554"/>
              <a:gd name="connsiteX5" fmla="*/ 8037347 w 8221610"/>
              <a:gd name="connsiteY5" fmla="*/ 1105554 h 1105554"/>
              <a:gd name="connsiteX6" fmla="*/ 184263 w 8221610"/>
              <a:gd name="connsiteY6" fmla="*/ 1105554 h 1105554"/>
              <a:gd name="connsiteX7" fmla="*/ 0 w 8221610"/>
              <a:gd name="connsiteY7" fmla="*/ 921291 h 1105554"/>
              <a:gd name="connsiteX8" fmla="*/ 0 w 8221610"/>
              <a:gd name="connsiteY8" fmla="*/ 184263 h 11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105554">
                <a:moveTo>
                  <a:pt x="0" y="184263"/>
                </a:moveTo>
                <a:cubicBezTo>
                  <a:pt x="0" y="82497"/>
                  <a:pt x="82497" y="0"/>
                  <a:pt x="184263" y="0"/>
                </a:cubicBezTo>
                <a:lnTo>
                  <a:pt x="8037347" y="0"/>
                </a:lnTo>
                <a:cubicBezTo>
                  <a:pt x="8139113" y="0"/>
                  <a:pt x="8221610" y="82497"/>
                  <a:pt x="8221610" y="184263"/>
                </a:cubicBezTo>
                <a:lnTo>
                  <a:pt x="8221610" y="921291"/>
                </a:lnTo>
                <a:cubicBezTo>
                  <a:pt x="8221610" y="1023057"/>
                  <a:pt x="8139113" y="1105554"/>
                  <a:pt x="8037347" y="1105554"/>
                </a:cubicBezTo>
                <a:lnTo>
                  <a:pt x="184263" y="1105554"/>
                </a:lnTo>
                <a:cubicBezTo>
                  <a:pt x="82497" y="1105554"/>
                  <a:pt x="0" y="1023057"/>
                  <a:pt x="0" y="921291"/>
                </a:cubicBezTo>
                <a:lnTo>
                  <a:pt x="0" y="184263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726" tIns="53969" rIns="364726" bIns="53969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21.02.2022 № 225 «Об утверждении номенклатуры должностей педагогических работников, осуществляющих образовательную деятельность, должностей руководителей образовательных организаций»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262440" y="3736391"/>
            <a:ext cx="8221610" cy="556942"/>
          </a:xfrm>
          <a:custGeom>
            <a:avLst/>
            <a:gdLst>
              <a:gd name="connsiteX0" fmla="*/ 0 w 8221610"/>
              <a:gd name="connsiteY0" fmla="*/ 143286 h 859699"/>
              <a:gd name="connsiteX1" fmla="*/ 143286 w 8221610"/>
              <a:gd name="connsiteY1" fmla="*/ 0 h 859699"/>
              <a:gd name="connsiteX2" fmla="*/ 8078324 w 8221610"/>
              <a:gd name="connsiteY2" fmla="*/ 0 h 859699"/>
              <a:gd name="connsiteX3" fmla="*/ 8221610 w 8221610"/>
              <a:gd name="connsiteY3" fmla="*/ 143286 h 859699"/>
              <a:gd name="connsiteX4" fmla="*/ 8221610 w 8221610"/>
              <a:gd name="connsiteY4" fmla="*/ 716413 h 859699"/>
              <a:gd name="connsiteX5" fmla="*/ 8078324 w 8221610"/>
              <a:gd name="connsiteY5" fmla="*/ 859699 h 859699"/>
              <a:gd name="connsiteX6" fmla="*/ 143286 w 8221610"/>
              <a:gd name="connsiteY6" fmla="*/ 859699 h 859699"/>
              <a:gd name="connsiteX7" fmla="*/ 0 w 8221610"/>
              <a:gd name="connsiteY7" fmla="*/ 716413 h 859699"/>
              <a:gd name="connsiteX8" fmla="*/ 0 w 8221610"/>
              <a:gd name="connsiteY8" fmla="*/ 143286 h 8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859699">
                <a:moveTo>
                  <a:pt x="0" y="143286"/>
                </a:moveTo>
                <a:cubicBezTo>
                  <a:pt x="0" y="64151"/>
                  <a:pt x="64151" y="0"/>
                  <a:pt x="143286" y="0"/>
                </a:cubicBezTo>
                <a:lnTo>
                  <a:pt x="8078324" y="0"/>
                </a:lnTo>
                <a:cubicBezTo>
                  <a:pt x="8157459" y="0"/>
                  <a:pt x="8221610" y="64151"/>
                  <a:pt x="8221610" y="143286"/>
                </a:cubicBezTo>
                <a:lnTo>
                  <a:pt x="8221610" y="716413"/>
                </a:lnTo>
                <a:cubicBezTo>
                  <a:pt x="8221610" y="795548"/>
                  <a:pt x="8157459" y="859699"/>
                  <a:pt x="8078324" y="859699"/>
                </a:cubicBezTo>
                <a:lnTo>
                  <a:pt x="143286" y="859699"/>
                </a:lnTo>
                <a:cubicBezTo>
                  <a:pt x="64151" y="859699"/>
                  <a:pt x="0" y="795548"/>
                  <a:pt x="0" y="716413"/>
                </a:cubicBezTo>
                <a:lnTo>
                  <a:pt x="0" y="143286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724" tIns="41967" rIns="352724" bIns="41967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05.08.2021 № 715 «Об утверждении перечня должностей научных работников, подлежащих замещению по конкурсу, и порядка проведения указанного конкурса»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43366" y="4604949"/>
            <a:ext cx="8221610" cy="795762"/>
          </a:xfrm>
          <a:custGeom>
            <a:avLst/>
            <a:gdLst>
              <a:gd name="connsiteX0" fmla="*/ 0 w 8221610"/>
              <a:gd name="connsiteY0" fmla="*/ 169283 h 1015678"/>
              <a:gd name="connsiteX1" fmla="*/ 169283 w 8221610"/>
              <a:gd name="connsiteY1" fmla="*/ 0 h 1015678"/>
              <a:gd name="connsiteX2" fmla="*/ 8052327 w 8221610"/>
              <a:gd name="connsiteY2" fmla="*/ 0 h 1015678"/>
              <a:gd name="connsiteX3" fmla="*/ 8221610 w 8221610"/>
              <a:gd name="connsiteY3" fmla="*/ 169283 h 1015678"/>
              <a:gd name="connsiteX4" fmla="*/ 8221610 w 8221610"/>
              <a:gd name="connsiteY4" fmla="*/ 846395 h 1015678"/>
              <a:gd name="connsiteX5" fmla="*/ 8052327 w 8221610"/>
              <a:gd name="connsiteY5" fmla="*/ 1015678 h 1015678"/>
              <a:gd name="connsiteX6" fmla="*/ 169283 w 8221610"/>
              <a:gd name="connsiteY6" fmla="*/ 1015678 h 1015678"/>
              <a:gd name="connsiteX7" fmla="*/ 0 w 8221610"/>
              <a:gd name="connsiteY7" fmla="*/ 846395 h 1015678"/>
              <a:gd name="connsiteX8" fmla="*/ 0 w 8221610"/>
              <a:gd name="connsiteY8" fmla="*/ 169283 h 10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015678">
                <a:moveTo>
                  <a:pt x="0" y="169283"/>
                </a:moveTo>
                <a:cubicBezTo>
                  <a:pt x="0" y="75791"/>
                  <a:pt x="75791" y="0"/>
                  <a:pt x="169283" y="0"/>
                </a:cubicBezTo>
                <a:lnTo>
                  <a:pt x="8052327" y="0"/>
                </a:lnTo>
                <a:cubicBezTo>
                  <a:pt x="8145819" y="0"/>
                  <a:pt x="8221610" y="75791"/>
                  <a:pt x="8221610" y="169283"/>
                </a:cubicBezTo>
                <a:lnTo>
                  <a:pt x="8221610" y="846395"/>
                </a:lnTo>
                <a:cubicBezTo>
                  <a:pt x="8221610" y="939887"/>
                  <a:pt x="8145819" y="1015678"/>
                  <a:pt x="8052327" y="1015678"/>
                </a:cubicBezTo>
                <a:lnTo>
                  <a:pt x="169283" y="1015678"/>
                </a:lnTo>
                <a:cubicBezTo>
                  <a:pt x="75791" y="1015678"/>
                  <a:pt x="0" y="939887"/>
                  <a:pt x="0" y="846395"/>
                </a:cubicBezTo>
                <a:lnTo>
                  <a:pt x="0" y="169283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338" tIns="49581" rIns="360338" bIns="49581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29.11.2012 № 987н «Об утверждении перечня тяжелых форм хронических заболеваний, при которых невозможно совместное проживание граждан в одной квартире»	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262440" y="5597495"/>
            <a:ext cx="8221610" cy="1001247"/>
          </a:xfrm>
          <a:custGeom>
            <a:avLst/>
            <a:gdLst>
              <a:gd name="connsiteX0" fmla="*/ 0 w 8221610"/>
              <a:gd name="connsiteY0" fmla="*/ 237559 h 1425323"/>
              <a:gd name="connsiteX1" fmla="*/ 237559 w 8221610"/>
              <a:gd name="connsiteY1" fmla="*/ 0 h 1425323"/>
              <a:gd name="connsiteX2" fmla="*/ 7984051 w 8221610"/>
              <a:gd name="connsiteY2" fmla="*/ 0 h 1425323"/>
              <a:gd name="connsiteX3" fmla="*/ 8221610 w 8221610"/>
              <a:gd name="connsiteY3" fmla="*/ 237559 h 1425323"/>
              <a:gd name="connsiteX4" fmla="*/ 8221610 w 8221610"/>
              <a:gd name="connsiteY4" fmla="*/ 1187764 h 1425323"/>
              <a:gd name="connsiteX5" fmla="*/ 7984051 w 8221610"/>
              <a:gd name="connsiteY5" fmla="*/ 1425323 h 1425323"/>
              <a:gd name="connsiteX6" fmla="*/ 237559 w 8221610"/>
              <a:gd name="connsiteY6" fmla="*/ 1425323 h 1425323"/>
              <a:gd name="connsiteX7" fmla="*/ 0 w 8221610"/>
              <a:gd name="connsiteY7" fmla="*/ 1187764 h 1425323"/>
              <a:gd name="connsiteX8" fmla="*/ 0 w 8221610"/>
              <a:gd name="connsiteY8" fmla="*/ 237559 h 142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425323">
                <a:moveTo>
                  <a:pt x="0" y="237559"/>
                </a:moveTo>
                <a:cubicBezTo>
                  <a:pt x="0" y="106359"/>
                  <a:pt x="106359" y="0"/>
                  <a:pt x="237559" y="0"/>
                </a:cubicBezTo>
                <a:lnTo>
                  <a:pt x="7984051" y="0"/>
                </a:lnTo>
                <a:cubicBezTo>
                  <a:pt x="8115251" y="0"/>
                  <a:pt x="8221610" y="106359"/>
                  <a:pt x="8221610" y="237559"/>
                </a:cubicBezTo>
                <a:lnTo>
                  <a:pt x="8221610" y="1187764"/>
                </a:lnTo>
                <a:cubicBezTo>
                  <a:pt x="8221610" y="1318964"/>
                  <a:pt x="8115251" y="1425323"/>
                  <a:pt x="7984051" y="1425323"/>
                </a:cubicBezTo>
                <a:lnTo>
                  <a:pt x="237559" y="1425323"/>
                </a:lnTo>
                <a:cubicBezTo>
                  <a:pt x="106359" y="1425323"/>
                  <a:pt x="0" y="1318964"/>
                  <a:pt x="0" y="1187764"/>
                </a:cubicBezTo>
                <a:lnTo>
                  <a:pt x="0" y="237559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336" tIns="69579" rIns="380336" bIns="69579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28.01.2006  № 47 «Об утверждении Положения  о признании помещения жилым помещением, жилого помещения непригодным для проживания, многоквартирного дома аварийным и подлежащим сносу или реконструкции, садового дома жилым домом и жилого дома садовым домом»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8362" y="261502"/>
            <a:ext cx="9144000" cy="530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43365" y="858655"/>
            <a:ext cx="8711730" cy="853751"/>
          </a:xfrm>
          <a:custGeom>
            <a:avLst/>
            <a:gdLst>
              <a:gd name="connsiteX0" fmla="*/ 0 w 8221610"/>
              <a:gd name="connsiteY0" fmla="*/ 184263 h 1105554"/>
              <a:gd name="connsiteX1" fmla="*/ 184263 w 8221610"/>
              <a:gd name="connsiteY1" fmla="*/ 0 h 1105554"/>
              <a:gd name="connsiteX2" fmla="*/ 8037347 w 8221610"/>
              <a:gd name="connsiteY2" fmla="*/ 0 h 1105554"/>
              <a:gd name="connsiteX3" fmla="*/ 8221610 w 8221610"/>
              <a:gd name="connsiteY3" fmla="*/ 184263 h 1105554"/>
              <a:gd name="connsiteX4" fmla="*/ 8221610 w 8221610"/>
              <a:gd name="connsiteY4" fmla="*/ 921291 h 1105554"/>
              <a:gd name="connsiteX5" fmla="*/ 8037347 w 8221610"/>
              <a:gd name="connsiteY5" fmla="*/ 1105554 h 1105554"/>
              <a:gd name="connsiteX6" fmla="*/ 184263 w 8221610"/>
              <a:gd name="connsiteY6" fmla="*/ 1105554 h 1105554"/>
              <a:gd name="connsiteX7" fmla="*/ 0 w 8221610"/>
              <a:gd name="connsiteY7" fmla="*/ 921291 h 1105554"/>
              <a:gd name="connsiteX8" fmla="*/ 0 w 8221610"/>
              <a:gd name="connsiteY8" fmla="*/ 184263 h 11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105554">
                <a:moveTo>
                  <a:pt x="0" y="184263"/>
                </a:moveTo>
                <a:cubicBezTo>
                  <a:pt x="0" y="82497"/>
                  <a:pt x="82497" y="0"/>
                  <a:pt x="184263" y="0"/>
                </a:cubicBezTo>
                <a:lnTo>
                  <a:pt x="8037347" y="0"/>
                </a:lnTo>
                <a:cubicBezTo>
                  <a:pt x="8139113" y="0"/>
                  <a:pt x="8221610" y="82497"/>
                  <a:pt x="8221610" y="184263"/>
                </a:cubicBezTo>
                <a:lnTo>
                  <a:pt x="8221610" y="921291"/>
                </a:lnTo>
                <a:cubicBezTo>
                  <a:pt x="8221610" y="1023057"/>
                  <a:pt x="8139113" y="1105554"/>
                  <a:pt x="8037347" y="1105554"/>
                </a:cubicBezTo>
                <a:lnTo>
                  <a:pt x="184263" y="1105554"/>
                </a:lnTo>
                <a:cubicBezTo>
                  <a:pt x="82497" y="1105554"/>
                  <a:pt x="0" y="1023057"/>
                  <a:pt x="0" y="921291"/>
                </a:cubicBezTo>
                <a:lnTo>
                  <a:pt x="0" y="184263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726" tIns="53969" rIns="364726" bIns="53969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 Правительства Российской Федерации от 08.08.2013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678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действовало до 01.03.2022)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43366" y="2876957"/>
            <a:ext cx="9164656" cy="662649"/>
          </a:xfrm>
          <a:custGeom>
            <a:avLst/>
            <a:gdLst>
              <a:gd name="connsiteX0" fmla="*/ 0 w 8221610"/>
              <a:gd name="connsiteY0" fmla="*/ 143286 h 859699"/>
              <a:gd name="connsiteX1" fmla="*/ 143286 w 8221610"/>
              <a:gd name="connsiteY1" fmla="*/ 0 h 859699"/>
              <a:gd name="connsiteX2" fmla="*/ 8078324 w 8221610"/>
              <a:gd name="connsiteY2" fmla="*/ 0 h 859699"/>
              <a:gd name="connsiteX3" fmla="*/ 8221610 w 8221610"/>
              <a:gd name="connsiteY3" fmla="*/ 143286 h 859699"/>
              <a:gd name="connsiteX4" fmla="*/ 8221610 w 8221610"/>
              <a:gd name="connsiteY4" fmla="*/ 716413 h 859699"/>
              <a:gd name="connsiteX5" fmla="*/ 8078324 w 8221610"/>
              <a:gd name="connsiteY5" fmla="*/ 859699 h 859699"/>
              <a:gd name="connsiteX6" fmla="*/ 143286 w 8221610"/>
              <a:gd name="connsiteY6" fmla="*/ 859699 h 859699"/>
              <a:gd name="connsiteX7" fmla="*/ 0 w 8221610"/>
              <a:gd name="connsiteY7" fmla="*/ 716413 h 859699"/>
              <a:gd name="connsiteX8" fmla="*/ 0 w 8221610"/>
              <a:gd name="connsiteY8" fmla="*/ 143286 h 8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859699">
                <a:moveTo>
                  <a:pt x="0" y="143286"/>
                </a:moveTo>
                <a:cubicBezTo>
                  <a:pt x="0" y="64151"/>
                  <a:pt x="64151" y="0"/>
                  <a:pt x="143286" y="0"/>
                </a:cubicBezTo>
                <a:lnTo>
                  <a:pt x="8078324" y="0"/>
                </a:lnTo>
                <a:cubicBezTo>
                  <a:pt x="8157459" y="0"/>
                  <a:pt x="8221610" y="64151"/>
                  <a:pt x="8221610" y="143286"/>
                </a:cubicBezTo>
                <a:lnTo>
                  <a:pt x="8221610" y="716413"/>
                </a:lnTo>
                <a:cubicBezTo>
                  <a:pt x="8221610" y="795548"/>
                  <a:pt x="8157459" y="859699"/>
                  <a:pt x="8078324" y="859699"/>
                </a:cubicBezTo>
                <a:lnTo>
                  <a:pt x="143286" y="859699"/>
                </a:lnTo>
                <a:cubicBezTo>
                  <a:pt x="64151" y="859699"/>
                  <a:pt x="0" y="795548"/>
                  <a:pt x="0" y="716413"/>
                </a:cubicBezTo>
                <a:lnTo>
                  <a:pt x="0" y="143286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724" tIns="41967" rIns="352724" bIns="41967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 от 02.09.2015 № 937 «Об утверждении перечня должностей научных работников, подлежащих замещению по конкурсу, и порядка проведения указанного конкурса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 до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28.02.2022)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44000" y="6416179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67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6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F5D8706-4482-4520-A417-E86BB8BC93D1}"/>
              </a:ext>
            </a:extLst>
          </p:cNvPr>
          <p:cNvSpPr/>
          <p:nvPr/>
        </p:nvSpPr>
        <p:spPr>
          <a:xfrm>
            <a:off x="1524000" y="92333"/>
            <a:ext cx="9144000" cy="123110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1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«Заявление о признании нуждающимся в получении социальной выплаты,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поданное на имя руководителя научной/образовательной организации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0BF6A8-7DD7-4570-B735-39E881DE8C3A}"/>
              </a:ext>
            </a:extLst>
          </p:cNvPr>
          <p:cNvSpPr/>
          <p:nvPr/>
        </p:nvSpPr>
        <p:spPr>
          <a:xfrm>
            <a:off x="550415" y="2192785"/>
            <a:ext cx="438556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образец заявления приведен в приложении к Порядку признания молодых ученых научных организаций и образовательных организаций высшего образования нуждающимися в получении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выплат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утвержденному приказом Минобрнауки России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 (далее – Порядок признания)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05238" y="1306350"/>
            <a:ext cx="4323181" cy="5041277"/>
            <a:chOff x="6205238" y="1306350"/>
            <a:chExt cx="4323181" cy="5041277"/>
          </a:xfrm>
        </p:grpSpPr>
        <p:sp>
          <p:nvSpPr>
            <p:cNvPr id="9" name="Rectangle 18"/>
            <p:cNvSpPr/>
            <p:nvPr/>
          </p:nvSpPr>
          <p:spPr>
            <a:xfrm>
              <a:off x="6268102" y="1358902"/>
              <a:ext cx="216024" cy="21344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Rectangle 19"/>
            <p:cNvSpPr/>
            <p:nvPr/>
          </p:nvSpPr>
          <p:spPr>
            <a:xfrm>
              <a:off x="6646805" y="1362982"/>
              <a:ext cx="3881614" cy="18962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разделе «Состав семьи» указываются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сведения: </a:t>
              </a:r>
            </a:p>
            <a:p>
              <a:pPr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о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совместно проживающих с молодым ученым членах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семьи;</a:t>
              </a:r>
            </a:p>
            <a:p>
              <a:pPr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о членах семьи, проживающих (зарегистрированных) отдельно от места проживания (регистрации) молодого ученого.</a:t>
              </a:r>
            </a:p>
            <a:p>
              <a:pPr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соответствии со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статьей 31 Жилищного кодекса Российской Федерации к членам семьи относятся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супруг(а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дети,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 молодого ученого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20"/>
            <p:cNvSpPr/>
            <p:nvPr/>
          </p:nvSpPr>
          <p:spPr>
            <a:xfrm>
              <a:off x="6205238" y="1306350"/>
              <a:ext cx="341752" cy="341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1</a:t>
              </a:r>
            </a:p>
          </p:txBody>
        </p:sp>
        <p:sp>
          <p:nvSpPr>
            <p:cNvPr id="12" name="Rectangle 21"/>
            <p:cNvSpPr/>
            <p:nvPr/>
          </p:nvSpPr>
          <p:spPr>
            <a:xfrm>
              <a:off x="6268102" y="3493391"/>
              <a:ext cx="216024" cy="1522228"/>
            </a:xfrm>
            <a:prstGeom prst="rect">
              <a:avLst/>
            </a:prstGeom>
            <a:solidFill>
              <a:srgbClr val="5FABD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Rectangle 22"/>
            <p:cNvSpPr/>
            <p:nvPr/>
          </p:nvSpPr>
          <p:spPr>
            <a:xfrm>
              <a:off x="6646803" y="3493391"/>
              <a:ext cx="3881615" cy="1392137"/>
            </a:xfrm>
            <a:prstGeom prst="rect">
              <a:avLst/>
            </a:prstGeom>
            <a:solidFill>
              <a:srgbClr val="5FABDC">
                <a:alpha val="5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 </a:t>
              </a:r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совместном проживании с иными лицами (братьями, сестрами, тетями, дядями, бабушками, дедушками и т.п.) сведения об этих лицах заполняются после сведений о членах семьи</a:t>
              </a:r>
              <a:endParaRPr lang="ru-RU" sz="1300" dirty="0"/>
            </a:p>
          </p:txBody>
        </p:sp>
        <p:sp>
          <p:nvSpPr>
            <p:cNvPr id="14" name="Oval 23"/>
            <p:cNvSpPr/>
            <p:nvPr/>
          </p:nvSpPr>
          <p:spPr>
            <a:xfrm>
              <a:off x="6205238" y="3450256"/>
              <a:ext cx="341752" cy="341752"/>
            </a:xfrm>
            <a:prstGeom prst="ellipse">
              <a:avLst/>
            </a:prstGeom>
            <a:solidFill>
              <a:srgbClr val="216A97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2</a:t>
              </a:r>
            </a:p>
          </p:txBody>
        </p:sp>
        <p:sp>
          <p:nvSpPr>
            <p:cNvPr id="15" name="Rectangle 24"/>
            <p:cNvSpPr/>
            <p:nvPr/>
          </p:nvSpPr>
          <p:spPr>
            <a:xfrm>
              <a:off x="6268102" y="4951410"/>
              <a:ext cx="216024" cy="1396217"/>
            </a:xfrm>
            <a:prstGeom prst="rect">
              <a:avLst/>
            </a:prstGeom>
            <a:solidFill>
              <a:srgbClr val="F4CF3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Rectangle 25"/>
            <p:cNvSpPr/>
            <p:nvPr/>
          </p:nvSpPr>
          <p:spPr>
            <a:xfrm>
              <a:off x="6646805" y="4955490"/>
              <a:ext cx="3881613" cy="1392137"/>
            </a:xfrm>
            <a:prstGeom prst="rect">
              <a:avLst/>
            </a:prstGeom>
            <a:solidFill>
              <a:srgbClr val="F4CF3B">
                <a:alpha val="5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endParaRPr lang="en-US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заявлении должна стоять </a:t>
              </a:r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отметка о дате его регистрации в </a:t>
              </a:r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организации</a:t>
              </a:r>
              <a:endParaRPr lang="ru-RU" sz="1300" dirty="0"/>
            </a:p>
          </p:txBody>
        </p:sp>
        <p:sp>
          <p:nvSpPr>
            <p:cNvPr id="17" name="Oval 26"/>
            <p:cNvSpPr/>
            <p:nvPr/>
          </p:nvSpPr>
          <p:spPr>
            <a:xfrm>
              <a:off x="6205238" y="4885528"/>
              <a:ext cx="341752" cy="341752"/>
            </a:xfrm>
            <a:prstGeom prst="ellipse">
              <a:avLst/>
            </a:prstGeom>
            <a:solidFill>
              <a:srgbClr val="B2920A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3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1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998" y="1705536"/>
            <a:ext cx="421887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образец заявления приведен в приложении № 1 к Порядку оформления и выдачи государственных жилищных сертификатов, предоставляемых молодым ученым научных организаций и образовательных организаций высшего образования, на приобретение жилых помещений в рамках реализации мероприятий по обеспечению жильем молодых ученых комплекса процессных мероприятий «Выполнение государственных обязательств по обеспечению жильем отдельных категорий граждан» государственной программы Российской Федерации «Обеспечение доступным и комфортным жильем и коммунальными услугами граждан Российской Федерации»», утвержденному приказом Минобрнауки России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700" y="114931"/>
            <a:ext cx="8983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«Заявление о выдаче государственного жилищного сертификата на имя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науки и высшего образования Российской Федерации»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87101" y="1254644"/>
            <a:ext cx="4323180" cy="5466830"/>
            <a:chOff x="6723315" y="521314"/>
            <a:chExt cx="4323180" cy="546683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723315" y="521314"/>
              <a:ext cx="4323180" cy="4364163"/>
              <a:chOff x="6205237" y="1306350"/>
              <a:chExt cx="4323180" cy="4364163"/>
            </a:xfrm>
          </p:grpSpPr>
          <p:sp>
            <p:nvSpPr>
              <p:cNvPr id="33" name="Rectangle 21"/>
              <p:cNvSpPr/>
              <p:nvPr/>
            </p:nvSpPr>
            <p:spPr>
              <a:xfrm>
                <a:off x="6268101" y="3504207"/>
                <a:ext cx="216025" cy="1076770"/>
              </a:xfrm>
              <a:prstGeom prst="rect">
                <a:avLst/>
              </a:prstGeom>
              <a:solidFill>
                <a:srgbClr val="5FABD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1" name="Rectangle 18"/>
              <p:cNvSpPr/>
              <p:nvPr/>
            </p:nvSpPr>
            <p:spPr>
              <a:xfrm>
                <a:off x="6268101" y="1358903"/>
                <a:ext cx="216025" cy="214530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3" name="Oval 20"/>
              <p:cNvSpPr/>
              <p:nvPr/>
            </p:nvSpPr>
            <p:spPr>
              <a:xfrm>
                <a:off x="6205238" y="1306350"/>
                <a:ext cx="341752" cy="34175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5" name="Rectangle 22"/>
              <p:cNvSpPr/>
              <p:nvPr/>
            </p:nvSpPr>
            <p:spPr>
              <a:xfrm>
                <a:off x="6646803" y="3412675"/>
                <a:ext cx="3881614" cy="954803"/>
              </a:xfrm>
              <a:prstGeom prst="rect">
                <a:avLst/>
              </a:prstGeom>
              <a:solidFill>
                <a:srgbClr val="5FABDC">
                  <a:alpha val="5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r>
                  <a:rPr lang="ru-RU" sz="13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13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совместном проживании с иными лицами (братьями, сестрами, тетями, дядями, бабушками, дедушками и т.п.) сведения об этих лицах заполняются после сведений о членах семьи</a:t>
                </a:r>
                <a:endParaRPr lang="ru-RU" sz="1300" dirty="0"/>
              </a:p>
            </p:txBody>
          </p:sp>
          <p:sp>
            <p:nvSpPr>
              <p:cNvPr id="27" name="Rectangle 24"/>
              <p:cNvSpPr/>
              <p:nvPr/>
            </p:nvSpPr>
            <p:spPr>
              <a:xfrm>
                <a:off x="6268101" y="4580977"/>
                <a:ext cx="216024" cy="1089536"/>
              </a:xfrm>
              <a:prstGeom prst="rect">
                <a:avLst/>
              </a:prstGeom>
              <a:solidFill>
                <a:srgbClr val="F4CF3B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9" name="Oval 26"/>
              <p:cNvSpPr/>
              <p:nvPr/>
            </p:nvSpPr>
            <p:spPr>
              <a:xfrm>
                <a:off x="6205237" y="4492256"/>
                <a:ext cx="341752" cy="341752"/>
              </a:xfrm>
              <a:prstGeom prst="ellipse">
                <a:avLst/>
              </a:prstGeom>
              <a:solidFill>
                <a:srgbClr val="B2920A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35" name="Oval 23"/>
              <p:cNvSpPr/>
              <p:nvPr/>
            </p:nvSpPr>
            <p:spPr>
              <a:xfrm>
                <a:off x="6205237" y="3412675"/>
                <a:ext cx="341752" cy="341752"/>
              </a:xfrm>
              <a:prstGeom prst="ellipse">
                <a:avLst/>
              </a:prstGeom>
              <a:solidFill>
                <a:srgbClr val="216A97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36" name="Rectangle 25"/>
              <p:cNvSpPr/>
              <p:nvPr/>
            </p:nvSpPr>
            <p:spPr>
              <a:xfrm>
                <a:off x="6646803" y="4498348"/>
                <a:ext cx="3881614" cy="988755"/>
              </a:xfrm>
              <a:prstGeom prst="rect">
                <a:avLst/>
              </a:prstGeom>
              <a:solidFill>
                <a:srgbClr val="F4CF3B">
                  <a:alpha val="5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заявлении заполняются все предусмотренные сведения. </a:t>
                </a: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отсутствии информации для заполнения ставится прочерк («-»)</a:t>
                </a:r>
                <a:endParaRPr lang="ru-RU" sz="1400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6723315" y="4784680"/>
              <a:ext cx="4323180" cy="1203464"/>
              <a:chOff x="6723315" y="5561460"/>
              <a:chExt cx="4323180" cy="1203464"/>
            </a:xfrm>
          </p:grpSpPr>
          <p:sp>
            <p:nvSpPr>
              <p:cNvPr id="30" name="Rectangle 24"/>
              <p:cNvSpPr/>
              <p:nvPr/>
            </p:nvSpPr>
            <p:spPr>
              <a:xfrm>
                <a:off x="6786179" y="5662257"/>
                <a:ext cx="216024" cy="1102667"/>
              </a:xfrm>
              <a:prstGeom prst="rect">
                <a:avLst/>
              </a:prstGeom>
              <a:solidFill>
                <a:srgbClr val="CC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1" name="Rectangle 25"/>
              <p:cNvSpPr/>
              <p:nvPr/>
            </p:nvSpPr>
            <p:spPr>
              <a:xfrm>
                <a:off x="7164881" y="5609717"/>
                <a:ext cx="3881614" cy="1026563"/>
              </a:xfrm>
              <a:prstGeom prst="rect">
                <a:avLst/>
              </a:prstGeom>
              <a:solidFill>
                <a:srgbClr val="CC00CC">
                  <a:alpha val="49804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Заявление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подписывается всеми членами семьи, совместно проживающими с молодым ученым (за ребенка (детей) подпись ставится одним из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(их)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законных представителей)</a:t>
                </a:r>
                <a:endParaRPr lang="ru-RU" sz="1400" dirty="0"/>
              </a:p>
            </p:txBody>
          </p:sp>
          <p:sp>
            <p:nvSpPr>
              <p:cNvPr id="32" name="Oval 26"/>
              <p:cNvSpPr/>
              <p:nvPr/>
            </p:nvSpPr>
            <p:spPr>
              <a:xfrm>
                <a:off x="6723315" y="5561460"/>
                <a:ext cx="341752" cy="341752"/>
              </a:xfrm>
              <a:prstGeom prst="ellipse">
                <a:avLst/>
              </a:prstGeom>
              <a:solidFill>
                <a:srgbClr val="CC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</p:grp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5</a:t>
            </a:fld>
            <a:endParaRPr lang="en-US"/>
          </a:p>
        </p:txBody>
      </p:sp>
      <p:sp>
        <p:nvSpPr>
          <p:cNvPr id="24" name="Rectangle 19"/>
          <p:cNvSpPr/>
          <p:nvPr/>
        </p:nvSpPr>
        <p:spPr>
          <a:xfrm>
            <a:off x="7128667" y="1307197"/>
            <a:ext cx="3881614" cy="18962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«Состав семьи» указываются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сведения: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проживающих с молодым ученым членах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 членах семьи, проживающих (зарегистрированных) отдельно от места проживания (регистрации) молодого ученого.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31 Жилищного кодекса Российской Федерации к членам семьи относятся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супруг(а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дети,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молодого ученого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1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868032" y="163458"/>
            <a:ext cx="8799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3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«Обязательство о соблюдении условий предоставления социальной выплаты о нерасторжении по своей инициативе трудового договора в течение 5 лет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дня получения социальной выплаты»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30799" y="2146610"/>
            <a:ext cx="3591653" cy="142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обязательстве наименование организации излагается в точном соответствии с ее Уставом (без указания на обособленное подразделение головной организации (филиал, представительство, институт и т.п.), в которой работает молодой ученый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46169" y="1916876"/>
            <a:ext cx="3653045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Рекомендуемый образец обязательства приведен в приложении № 2 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оформления и выдачи государственных жилищных сертификатов, предоставляемых молодым ученым научных организаций и образовательных организаций высшего образования, на приобретение жилых помещений в рамках реализации мероприятий по обеспечению жильем молодых ученых комплекса процессных мероприятий «Выполнение государственных обязательств по обеспечению жильем отдельных категорий граждан» государственной программы Российской Федерации «Обеспечение доступным и комфортным жильем и коммунальными услугами граждан Российской Федерации»», утвержденному приказом Минобрнауки России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72"/>
          <p:cNvCxnSpPr>
            <a:stCxn id="18" idx="7"/>
            <a:endCxn id="33" idx="3"/>
          </p:cNvCxnSpPr>
          <p:nvPr/>
        </p:nvCxnSpPr>
        <p:spPr>
          <a:xfrm flipH="1">
            <a:off x="5154187" y="2933601"/>
            <a:ext cx="1302994" cy="8928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72"/>
          <p:cNvCxnSpPr>
            <a:stCxn id="33" idx="1"/>
            <a:endCxn id="24" idx="5"/>
          </p:cNvCxnSpPr>
          <p:nvPr/>
        </p:nvCxnSpPr>
        <p:spPr>
          <a:xfrm>
            <a:off x="5154186" y="3658102"/>
            <a:ext cx="1308428" cy="8753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73"/>
          <p:cNvGrpSpPr/>
          <p:nvPr/>
        </p:nvGrpSpPr>
        <p:grpSpPr>
          <a:xfrm>
            <a:off x="6248508" y="2893295"/>
            <a:ext cx="248978" cy="2489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8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73"/>
          <p:cNvGrpSpPr/>
          <p:nvPr/>
        </p:nvGrpSpPr>
        <p:grpSpPr>
          <a:xfrm>
            <a:off x="6253941" y="4324816"/>
            <a:ext cx="248978" cy="2489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4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0798" y="4253795"/>
            <a:ext cx="359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несоблюдения обязательства установлены п. 23 Правил, утвержденных постановлением Правительства Российской Федерации от 17.12.2010 № 1050</a:t>
            </a:r>
          </a:p>
        </p:txBody>
      </p:sp>
      <p:grpSp>
        <p:nvGrpSpPr>
          <p:cNvPr id="31" name="组合 73"/>
          <p:cNvGrpSpPr/>
          <p:nvPr/>
        </p:nvGrpSpPr>
        <p:grpSpPr>
          <a:xfrm>
            <a:off x="5113882" y="3617796"/>
            <a:ext cx="248978" cy="2489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3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2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288"/>
          <p:cNvSpPr/>
          <p:nvPr/>
        </p:nvSpPr>
        <p:spPr>
          <a:xfrm>
            <a:off x="5270370" y="4619653"/>
            <a:ext cx="802412" cy="756075"/>
          </a:xfrm>
          <a:prstGeom prst="diamond">
            <a:avLst/>
          </a:prstGeom>
          <a:solidFill>
            <a:srgbClr val="EB22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15" name="TextBox 299"/>
          <p:cNvSpPr txBox="1">
            <a:spLocks/>
          </p:cNvSpPr>
          <p:nvPr/>
        </p:nvSpPr>
        <p:spPr>
          <a:xfrm>
            <a:off x="5871232" y="4540192"/>
            <a:ext cx="5092690" cy="857432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нотариусом не ранее чем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                      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до даты представления на жилищную комиссию организации, в которой работает молодой ученый</a:t>
            </a:r>
            <a:endParaRPr lang="ru-RU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amond 290"/>
          <p:cNvSpPr/>
          <p:nvPr/>
        </p:nvSpPr>
        <p:spPr>
          <a:xfrm>
            <a:off x="5263380" y="3299367"/>
            <a:ext cx="802412" cy="756075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19" name="TextBox 297"/>
          <p:cNvSpPr txBox="1">
            <a:spLocks/>
          </p:cNvSpPr>
          <p:nvPr/>
        </p:nvSpPr>
        <p:spPr>
          <a:xfrm>
            <a:off x="5864242" y="3277471"/>
            <a:ext cx="5092690" cy="799867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(все страницы)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нотариальном порядке</a:t>
            </a:r>
          </a:p>
        </p:txBody>
      </p:sp>
      <p:sp>
        <p:nvSpPr>
          <p:cNvPr id="21" name="Diamond 292"/>
          <p:cNvSpPr/>
          <p:nvPr/>
        </p:nvSpPr>
        <p:spPr>
          <a:xfrm>
            <a:off x="5270373" y="2058543"/>
            <a:ext cx="802412" cy="756075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23" name="TextBox 295"/>
          <p:cNvSpPr txBox="1">
            <a:spLocks/>
          </p:cNvSpPr>
          <p:nvPr/>
        </p:nvSpPr>
        <p:spPr>
          <a:xfrm>
            <a:off x="5871232" y="2058543"/>
            <a:ext cx="5092690" cy="777971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удостоверяющим личность молодого ученого, является паспорт гражданина Российской Федерации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24000" y="144247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4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документа, удостоверяющего личность молодого ученого»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4406" r="13395" b="3393"/>
          <a:stretch/>
        </p:blipFill>
        <p:spPr>
          <a:xfrm>
            <a:off x="1524000" y="1620706"/>
            <a:ext cx="3114403" cy="44152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7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70905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«а»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8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  <p:bldP spid="19" grpId="0"/>
      <p:bldP spid="21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288"/>
          <p:cNvSpPr/>
          <p:nvPr/>
        </p:nvSpPr>
        <p:spPr>
          <a:xfrm>
            <a:off x="244594" y="4894443"/>
            <a:ext cx="770912" cy="668854"/>
          </a:xfrm>
          <a:prstGeom prst="diamond">
            <a:avLst/>
          </a:prstGeom>
          <a:solidFill>
            <a:srgbClr val="EB22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15" name="TextBox 299"/>
          <p:cNvSpPr txBox="1">
            <a:spLocks/>
          </p:cNvSpPr>
          <p:nvPr/>
        </p:nvSpPr>
        <p:spPr>
          <a:xfrm>
            <a:off x="834601" y="4894443"/>
            <a:ext cx="5006907" cy="758518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нотариусом не ранее чем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  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до даты представления на жилищную комиссию организации, в которой работает молодой ученый</a:t>
            </a:r>
            <a:endParaRPr lang="ru-RU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amond 290"/>
          <p:cNvSpPr/>
          <p:nvPr/>
        </p:nvSpPr>
        <p:spPr>
          <a:xfrm>
            <a:off x="257333" y="3487439"/>
            <a:ext cx="770912" cy="668854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19" name="TextBox 297"/>
          <p:cNvSpPr txBox="1">
            <a:spLocks/>
          </p:cNvSpPr>
          <p:nvPr/>
        </p:nvSpPr>
        <p:spPr>
          <a:xfrm>
            <a:off x="827886" y="3495050"/>
            <a:ext cx="5013622" cy="707594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паспортов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(все страницы) членов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свидетельств о рождении детей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нотариальном порядке</a:t>
            </a:r>
          </a:p>
        </p:txBody>
      </p:sp>
      <p:sp>
        <p:nvSpPr>
          <p:cNvPr id="21" name="Diamond 292"/>
          <p:cNvSpPr/>
          <p:nvPr/>
        </p:nvSpPr>
        <p:spPr>
          <a:xfrm>
            <a:off x="257333" y="2204693"/>
            <a:ext cx="770912" cy="668854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23" name="TextBox 295"/>
          <p:cNvSpPr txBox="1">
            <a:spLocks/>
          </p:cNvSpPr>
          <p:nvPr/>
        </p:nvSpPr>
        <p:spPr>
          <a:xfrm>
            <a:off x="834603" y="2204693"/>
            <a:ext cx="5086803" cy="688224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удостоверяющим личность члена семьи молодого ученого, является паспорт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24000" y="108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5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«Копия документа, удостоверяющего личность члена семьи молодого ученого, проживающего совместно с ним»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40827" y="1847200"/>
            <a:ext cx="5651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членам семьи молодого ученого относятся: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супруг (а);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дети;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родители;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другие родственники, нетрудоспособные иждивенцы, а также (в исключительных случаях) иные граждане, признанные членами семьи молодого ученого, если они вселены в качестве членов семьи (часть 1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Жилищного кодекса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признания других родственников независимо от степени родства членами семьи собственника жилого помещения требуется установление юридического факта вселения их собственником в жилое помещение в качестве члена своей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8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4730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«а» 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78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  <p:bldP spid="19" grpId="0"/>
      <p:bldP spid="21" grpId="0" animBg="1"/>
      <p:bldP spid="23" grpId="0"/>
      <p:bldP spid="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674" r="11213" b="1145"/>
          <a:stretch/>
        </p:blipFill>
        <p:spPr>
          <a:xfrm rot="1855033">
            <a:off x="2522008" y="1819677"/>
            <a:ext cx="2533747" cy="359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8317" r="5322" b="8382"/>
          <a:stretch/>
        </p:blipFill>
        <p:spPr>
          <a:xfrm rot="19906568">
            <a:off x="796741" y="1827916"/>
            <a:ext cx="2645287" cy="3711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3349" y="148557"/>
            <a:ext cx="59740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6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свидетельства о заключении (расторжении) брака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7"/>
          <p:cNvSpPr/>
          <p:nvPr/>
        </p:nvSpPr>
        <p:spPr>
          <a:xfrm>
            <a:off x="5318416" y="2337035"/>
            <a:ext cx="580136" cy="599567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1</a:t>
            </a:r>
            <a:endParaRPr lang="zh-CN" altLang="en-US" dirty="0">
              <a:ea typeface="微软雅黑" pitchFamily="34" charset="-122"/>
            </a:endParaRPr>
          </a:p>
        </p:txBody>
      </p:sp>
      <p:cxnSp>
        <p:nvCxnSpPr>
          <p:cNvPr id="16" name="直接连接符 8"/>
          <p:cNvCxnSpPr/>
          <p:nvPr/>
        </p:nvCxnSpPr>
        <p:spPr>
          <a:xfrm>
            <a:off x="5922085" y="2636818"/>
            <a:ext cx="10533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1"/>
          <p:cNvSpPr txBox="1">
            <a:spLocks/>
          </p:cNvSpPr>
          <p:nvPr/>
        </p:nvSpPr>
        <p:spPr>
          <a:xfrm>
            <a:off x="6998951" y="2254928"/>
            <a:ext cx="4506509" cy="6659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предоставляется молодыми учеными, состоящими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браке (в разводе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/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Копия свидетельства о заключении брака представляется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даже в случае, если молодой ученый не зарегистрирован совместно с супругом (супругой) и не заявляет его (ее) в качестве члена своей семьи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3"/>
          <p:cNvSpPr/>
          <p:nvPr/>
        </p:nvSpPr>
        <p:spPr>
          <a:xfrm>
            <a:off x="5318416" y="3619508"/>
            <a:ext cx="580135" cy="591232"/>
          </a:xfrm>
          <a:prstGeom prst="ellipse">
            <a:avLst/>
          </a:prstGeom>
          <a:solidFill>
            <a:srgbClr val="4B5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2</a:t>
            </a:r>
            <a:endParaRPr lang="zh-CN" altLang="en-US" dirty="0">
              <a:ea typeface="微软雅黑" pitchFamily="34" charset="-122"/>
            </a:endParaRPr>
          </a:p>
        </p:txBody>
      </p:sp>
      <p:cxnSp>
        <p:nvCxnSpPr>
          <p:cNvPr id="20" name="直接连接符 14"/>
          <p:cNvCxnSpPr/>
          <p:nvPr/>
        </p:nvCxnSpPr>
        <p:spPr>
          <a:xfrm>
            <a:off x="5945619" y="3982348"/>
            <a:ext cx="10533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11"/>
          <p:cNvSpPr txBox="1">
            <a:spLocks/>
          </p:cNvSpPr>
          <p:nvPr/>
        </p:nvSpPr>
        <p:spPr>
          <a:xfrm>
            <a:off x="6975418" y="3486150"/>
            <a:ext cx="4506508" cy="7245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нотариальном порядке</a:t>
            </a:r>
          </a:p>
        </p:txBody>
      </p:sp>
      <p:cxnSp>
        <p:nvCxnSpPr>
          <p:cNvPr id="24" name="直接连接符 17"/>
          <p:cNvCxnSpPr/>
          <p:nvPr/>
        </p:nvCxnSpPr>
        <p:spPr>
          <a:xfrm>
            <a:off x="5945618" y="4692488"/>
            <a:ext cx="10533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1"/>
          <p:cNvSpPr txBox="1">
            <a:spLocks/>
          </p:cNvSpPr>
          <p:nvPr/>
        </p:nvSpPr>
        <p:spPr>
          <a:xfrm>
            <a:off x="6998952" y="4143375"/>
            <a:ext cx="4506508" cy="12953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заверяется нотариусом не ранее чем за 3 месяца до даты представления  на жилищную комиссию организации, в которой работает молодой ученый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6"/>
          <p:cNvSpPr/>
          <p:nvPr/>
        </p:nvSpPr>
        <p:spPr>
          <a:xfrm>
            <a:off x="5318416" y="4524374"/>
            <a:ext cx="568368" cy="561975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3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8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8" grpId="0"/>
      <p:bldP spid="19" grpId="0" animBg="1"/>
      <p:bldP spid="21" grpId="0"/>
      <p:bldP spid="25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2115</TotalTime>
  <Words>3631</Words>
  <Application>Microsoft Office PowerPoint</Application>
  <PresentationFormat>Широкоэкранный</PresentationFormat>
  <Paragraphs>373</Paragraphs>
  <Slides>28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맑은 고딕</vt:lpstr>
      <vt:lpstr>微软雅黑</vt:lpstr>
      <vt:lpstr>宋体</vt:lpstr>
      <vt:lpstr>Arial</vt:lpstr>
      <vt:lpstr>Calibri</vt:lpstr>
      <vt:lpstr>Calibri Light</vt:lpstr>
      <vt:lpstr>等线</vt:lpstr>
      <vt:lpstr>Impact</vt:lpstr>
      <vt:lpstr>黑体</vt:lpstr>
      <vt:lpstr>STIXGeneral-Bold</vt:lpstr>
      <vt:lpstr>华文细黑</vt:lpstr>
      <vt:lpstr>Times New Roman</vt:lpstr>
      <vt:lpstr>Office Theme</vt:lpstr>
      <vt:lpstr>Разъяснения к оформлению документов  для участия в мероприятиях по обеспечению жильем молодых ученых в рамках государственной программы Российской Федерации  «Обеспечение доступным и комфортным жильем и коммунальными услугами граждан Российской Федерации»</vt:lpstr>
      <vt:lpstr>Нормативные правовые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Бучина Виктория Борисовна</cp:lastModifiedBy>
  <cp:revision>177</cp:revision>
  <cp:lastPrinted>2023-08-28T11:33:08Z</cp:lastPrinted>
  <dcterms:created xsi:type="dcterms:W3CDTF">2019-02-21T15:01:25Z</dcterms:created>
  <dcterms:modified xsi:type="dcterms:W3CDTF">2023-08-31T07:43:15Z</dcterms:modified>
</cp:coreProperties>
</file>